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65" r:id="rId2"/>
    <p:sldId id="266" r:id="rId3"/>
    <p:sldId id="260" r:id="rId4"/>
    <p:sldId id="292" r:id="rId5"/>
    <p:sldId id="279" r:id="rId6"/>
    <p:sldId id="293" r:id="rId7"/>
    <p:sldId id="294" r:id="rId8"/>
    <p:sldId id="281" r:id="rId9"/>
    <p:sldId id="282" r:id="rId10"/>
    <p:sldId id="283" r:id="rId11"/>
    <p:sldId id="284" r:id="rId12"/>
    <p:sldId id="285" r:id="rId13"/>
    <p:sldId id="291" r:id="rId14"/>
    <p:sldId id="286" r:id="rId15"/>
    <p:sldId id="287" r:id="rId16"/>
    <p:sldId id="288" r:id="rId17"/>
    <p:sldId id="289" r:id="rId18"/>
    <p:sldId id="290" r:id="rId19"/>
  </p:sldIdLst>
  <p:sldSz cx="13322300" cy="7467600"/>
  <p:notesSz cx="6858000" cy="9144000"/>
  <p:embeddedFontLst>
    <p:embeddedFont>
      <p:font typeface="Angsana New" panose="02020603050405020304" pitchFamily="18" charset="-34"/>
      <p:regular r:id="rId21"/>
      <p:bold r:id="rId22"/>
      <p:italic r:id="rId23"/>
      <p:boldItalic r:id="rId24"/>
    </p:embeddedFont>
    <p:embeddedFont>
      <p:font typeface="TH Sarabun New" panose="020B0500040200020003" pitchFamily="34" charset="-34"/>
      <p:regular r:id="rId25"/>
      <p:bold r:id="rId26"/>
      <p:italic r:id="rId27"/>
      <p:boldItalic r:id="rId28"/>
    </p:embeddedFont>
    <p:embeddedFont>
      <p:font typeface="Cordia New" panose="020B0304020202020204" pitchFamily="34" charset="-34"/>
      <p:regular r:id="rId29"/>
      <p:bold r:id="rId30"/>
      <p:italic r:id="rId31"/>
      <p:boldItalic r:id="rId32"/>
    </p:embeddedFont>
    <p:embeddedFont>
      <p:font typeface="AngsanaUPC" panose="02020603050405020304" pitchFamily="18" charset="-34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52">
          <p15:clr>
            <a:srgbClr val="A4A3A4"/>
          </p15:clr>
        </p15:guide>
        <p15:guide id="2" pos="41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C26"/>
    <a:srgbClr val="4F6AC1"/>
    <a:srgbClr val="BEC8E8"/>
    <a:srgbClr val="49AD7D"/>
    <a:srgbClr val="ACDCC5"/>
    <a:srgbClr val="BFD440"/>
    <a:srgbClr val="D2EA7A"/>
    <a:srgbClr val="9AD52F"/>
    <a:srgbClr val="FFF6F3"/>
    <a:srgbClr val="FFF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 showGuides="1">
      <p:cViewPr>
        <p:scale>
          <a:sx n="34" d="100"/>
          <a:sy n="34" d="100"/>
        </p:scale>
        <p:origin x="-2582" y="-1186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" y="685800"/>
            <a:ext cx="611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2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16/01/64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&#3648;&#3607;&#3588;&#3650;&#3609;&#3650;&#3621;&#3618;&#3637;%20(&#3623;&#3636;&#3607;&#3618;&#3634;&#3585;&#3634;&#3619;&#3588;&#3635;&#3609;&#3623;&#3603;)%20&#3611;.3%20&#3627;&#3609;&#3656;&#3623;&#3618;1_&#3629;&#3633;&#3621;&#3585;&#3629;&#3619;&#3636;&#3607;&#3638;&#3617;&#3585;&#3633;&#3610;&#3585;&#3634;&#3619;&#3649;&#3585;&#3657;&#3611;&#3633;&#3597;&#3627;&#3634;.pptx" TargetMode="External"/><Relationship Id="rId3" Type="http://schemas.openxmlformats.org/officeDocument/2006/relationships/hyperlink" Target="../Slide%20PPT_&#3623;&#3636;&#3607;&#3618;&#3634;&#3585;&#3634;&#3619;&#3588;&#3635;&#3609;&#3623;&#3603;%20&#3611;.3" TargetMode="External"/><Relationship Id="rId7" Type="http://schemas.openxmlformats.org/officeDocument/2006/relationships/hyperlink" Target="&#3648;&#3607;&#3588;&#3650;&#3609;&#3650;&#3621;&#3618;&#3637;%20(&#3623;&#3636;&#3607;&#3618;&#3634;&#3585;&#3634;&#3619;&#3588;&#3635;&#3609;&#3623;&#3603;)%20&#3611;.3%20&#3627;&#3609;&#3656;&#3623;&#3618;5_&#3585;&#3634;&#3619;&#3651;&#3594;&#3657;&#3591;&#3634;&#3609;&#3595;&#3629;&#3615;&#3605;&#3660;&#3649;&#3623;&#3619;&#3660;.ppt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&#3648;&#3607;&#3588;&#3650;&#3609;&#3650;&#3621;&#3618;&#3637;%20(&#3623;&#3636;&#3607;&#3618;&#3634;&#3585;&#3634;&#3619;&#3588;&#3635;&#3609;&#3623;&#3603;)%20&#3611;.3%20&#3627;&#3609;&#3656;&#3623;&#3618;4_&#3585;&#3634;&#3619;&#3619;&#3623;&#3610;&#3619;&#3623;&#3617;%20&#3611;&#3619;&#3632;&#3617;&#3623;&#3621;&#3612;&#3621;&#3649;&#3621;&#3632;&#3609;&#3635;&#3648;&#3626;&#3609;&#3629;&#3586;&#3657;&#3629;&#3617;&#3641;&#3621;.pptx" TargetMode="External"/><Relationship Id="rId5" Type="http://schemas.openxmlformats.org/officeDocument/2006/relationships/hyperlink" Target="&#3648;&#3607;&#3588;&#3650;&#3609;&#3650;&#3621;&#3618;&#3637;%20(&#3623;&#3636;&#3607;&#3618;&#3634;&#3585;&#3634;&#3619;&#3588;&#3635;&#3609;&#3623;&#3603;)%20&#3611;.3%20&#3627;&#3609;&#3656;&#3623;&#3618;3_&#3629;&#3636;&#3609;&#3648;&#3607;&#3629;&#3619;&#3660;&#3648;&#3609;&#3655;&#3605;&#3649;&#3621;&#3632;&#3648;&#3607;&#3588;&#3650;&#3609;&#3650;&#3621;&#3618;&#3637;&#3626;&#3634;&#3619;&#3626;&#3609;&#3648;&#3607;&#3624;.pptx" TargetMode="External"/><Relationship Id="rId4" Type="http://schemas.openxmlformats.org/officeDocument/2006/relationships/image" Target="../media/image2.png"/><Relationship Id="rId9" Type="http://schemas.openxmlformats.org/officeDocument/2006/relationships/hyperlink" Target="&#3648;&#3607;&#3588;&#3650;&#3609;&#3650;&#3621;&#3618;&#3637;%20(&#3623;&#3636;&#3607;&#3618;&#3634;&#3585;&#3634;&#3619;&#3588;&#3635;&#3609;&#3623;&#3603;)%20&#3611;.3%20&#3627;&#3609;&#3656;&#3623;&#3618;2_&#3585;&#3634;&#3619;&#3648;&#3586;&#3637;&#3618;&#3609;&#3650;&#3611;&#3619;&#3649;&#3585;&#3619;&#3617;&#3629;&#3618;&#3656;&#3634;&#3591;&#3591;&#3656;&#3634;&#3618;.pptx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jpeg"/><Relationship Id="rId7" Type="http://schemas.openxmlformats.org/officeDocument/2006/relationships/image" Target="../media/image2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1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slide" Target="slid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.png"/><Relationship Id="rId5" Type="http://schemas.openxmlformats.org/officeDocument/2006/relationships/image" Target="../media/image36.jpeg"/><Relationship Id="rId10" Type="http://schemas.openxmlformats.org/officeDocument/2006/relationships/slide" Target="slide1.xml"/><Relationship Id="rId4" Type="http://schemas.openxmlformats.org/officeDocument/2006/relationships/image" Target="../media/image32.pn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slide" Target="slide1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วิทยาศาสตร์\วิทยาการคำนวณ ป3 หน่วย1 อัลกอริทึมกับการแก้ปัญหา\pic\bg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50" y="-15262"/>
            <a:ext cx="13330000" cy="74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lowchart: Data 2"/>
          <p:cNvSpPr/>
          <p:nvPr/>
        </p:nvSpPr>
        <p:spPr>
          <a:xfrm rot="10800000">
            <a:off x="5570401" y="-1"/>
            <a:ext cx="7754860" cy="198675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7" name="Flowchart: Data 2"/>
          <p:cNvSpPr/>
          <p:nvPr/>
        </p:nvSpPr>
        <p:spPr>
          <a:xfrm rot="10800000">
            <a:off x="5484047" y="0"/>
            <a:ext cx="7845953" cy="18818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Flowchart: Data 2"/>
          <p:cNvSpPr/>
          <p:nvPr/>
        </p:nvSpPr>
        <p:spPr>
          <a:xfrm>
            <a:off x="-56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6" name="Flowchart: Data 2"/>
          <p:cNvSpPr/>
          <p:nvPr/>
        </p:nvSpPr>
        <p:spPr>
          <a:xfrm>
            <a:off x="-6564" y="0"/>
            <a:ext cx="9243053" cy="17420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  <a:gd name="connsiteX0" fmla="*/ 6 w 9744"/>
              <a:gd name="connsiteY0" fmla="*/ 10073 h 10073"/>
              <a:gd name="connsiteX1" fmla="*/ 0 w 9744"/>
              <a:gd name="connsiteY1" fmla="*/ 0 h 10073"/>
              <a:gd name="connsiteX2" fmla="*/ 9744 w 9744"/>
              <a:gd name="connsiteY2" fmla="*/ 118 h 10073"/>
              <a:gd name="connsiteX3" fmla="*/ 8006 w 9744"/>
              <a:gd name="connsiteY3" fmla="*/ 10073 h 10073"/>
              <a:gd name="connsiteX4" fmla="*/ 6 w 9744"/>
              <a:gd name="connsiteY4" fmla="*/ 10073 h 10073"/>
              <a:gd name="connsiteX0" fmla="*/ 6 w 9836"/>
              <a:gd name="connsiteY0" fmla="*/ 10000 h 10000"/>
              <a:gd name="connsiteX1" fmla="*/ 0 w 9836"/>
              <a:gd name="connsiteY1" fmla="*/ 0 h 10000"/>
              <a:gd name="connsiteX2" fmla="*/ 9836 w 9836"/>
              <a:gd name="connsiteY2" fmla="*/ 162 h 10000"/>
              <a:gd name="connsiteX3" fmla="*/ 8216 w 9836"/>
              <a:gd name="connsiteY3" fmla="*/ 10000 h 10000"/>
              <a:gd name="connsiteX4" fmla="*/ 6 w 9836"/>
              <a:gd name="connsiteY4" fmla="*/ 10000 h 10000"/>
              <a:gd name="connsiteX0" fmla="*/ 6 w 10061"/>
              <a:gd name="connsiteY0" fmla="*/ 10000 h 10000"/>
              <a:gd name="connsiteX1" fmla="*/ 0 w 10061"/>
              <a:gd name="connsiteY1" fmla="*/ 0 h 10000"/>
              <a:gd name="connsiteX2" fmla="*/ 10061 w 10061"/>
              <a:gd name="connsiteY2" fmla="*/ 117 h 10000"/>
              <a:gd name="connsiteX3" fmla="*/ 8353 w 10061"/>
              <a:gd name="connsiteY3" fmla="*/ 10000 h 10000"/>
              <a:gd name="connsiteX4" fmla="*/ 6 w 10061"/>
              <a:gd name="connsiteY4" fmla="*/ 10000 h 10000"/>
              <a:gd name="connsiteX0" fmla="*/ 6 w 10122"/>
              <a:gd name="connsiteY0" fmla="*/ 10000 h 10000"/>
              <a:gd name="connsiteX1" fmla="*/ 0 w 10122"/>
              <a:gd name="connsiteY1" fmla="*/ 0 h 10000"/>
              <a:gd name="connsiteX2" fmla="*/ 10122 w 10122"/>
              <a:gd name="connsiteY2" fmla="*/ 117 h 10000"/>
              <a:gd name="connsiteX3" fmla="*/ 8353 w 10122"/>
              <a:gd name="connsiteY3" fmla="*/ 10000 h 10000"/>
              <a:gd name="connsiteX4" fmla="*/ 6 w 10122"/>
              <a:gd name="connsiteY4" fmla="*/ 10000 h 10000"/>
              <a:gd name="connsiteX0" fmla="*/ 6 w 10221"/>
              <a:gd name="connsiteY0" fmla="*/ 10000 h 10000"/>
              <a:gd name="connsiteX1" fmla="*/ 0 w 10221"/>
              <a:gd name="connsiteY1" fmla="*/ 0 h 10000"/>
              <a:gd name="connsiteX2" fmla="*/ 10221 w 10221"/>
              <a:gd name="connsiteY2" fmla="*/ 117 h 10000"/>
              <a:gd name="connsiteX3" fmla="*/ 8353 w 10221"/>
              <a:gd name="connsiteY3" fmla="*/ 10000 h 10000"/>
              <a:gd name="connsiteX4" fmla="*/ 6 w 10221"/>
              <a:gd name="connsiteY4" fmla="*/ 10000 h 10000"/>
              <a:gd name="connsiteX0" fmla="*/ 6 w 10254"/>
              <a:gd name="connsiteY0" fmla="*/ 10000 h 10000"/>
              <a:gd name="connsiteX1" fmla="*/ 0 w 10254"/>
              <a:gd name="connsiteY1" fmla="*/ 0 h 10000"/>
              <a:gd name="connsiteX2" fmla="*/ 10254 w 10254"/>
              <a:gd name="connsiteY2" fmla="*/ 52 h 10000"/>
              <a:gd name="connsiteX3" fmla="*/ 8353 w 10254"/>
              <a:gd name="connsiteY3" fmla="*/ 10000 h 10000"/>
              <a:gd name="connsiteX4" fmla="*/ 6 w 10254"/>
              <a:gd name="connsiteY4" fmla="*/ 10000 h 10000"/>
              <a:gd name="connsiteX0" fmla="*/ 6 w 9857"/>
              <a:gd name="connsiteY0" fmla="*/ 10000 h 10000"/>
              <a:gd name="connsiteX1" fmla="*/ 0 w 9857"/>
              <a:gd name="connsiteY1" fmla="*/ 0 h 10000"/>
              <a:gd name="connsiteX2" fmla="*/ 9857 w 9857"/>
              <a:gd name="connsiteY2" fmla="*/ 117 h 10000"/>
              <a:gd name="connsiteX3" fmla="*/ 8353 w 9857"/>
              <a:gd name="connsiteY3" fmla="*/ 10000 h 10000"/>
              <a:gd name="connsiteX4" fmla="*/ 6 w 9857"/>
              <a:gd name="connsiteY4" fmla="*/ 10000 h 10000"/>
              <a:gd name="connsiteX0" fmla="*/ 6 w 10000"/>
              <a:gd name="connsiteY0" fmla="*/ 10000 h 10131"/>
              <a:gd name="connsiteX1" fmla="*/ 0 w 10000"/>
              <a:gd name="connsiteY1" fmla="*/ 0 h 10131"/>
              <a:gd name="connsiteX2" fmla="*/ 10000 w 10000"/>
              <a:gd name="connsiteY2" fmla="*/ 117 h 10131"/>
              <a:gd name="connsiteX3" fmla="*/ 7970 w 10000"/>
              <a:gd name="connsiteY3" fmla="*/ 10131 h 10131"/>
              <a:gd name="connsiteX4" fmla="*/ 6 w 10000"/>
              <a:gd name="connsiteY4" fmla="*/ 10000 h 10131"/>
              <a:gd name="connsiteX0" fmla="*/ 6 w 9866"/>
              <a:gd name="connsiteY0" fmla="*/ 10000 h 10131"/>
              <a:gd name="connsiteX1" fmla="*/ 0 w 9866"/>
              <a:gd name="connsiteY1" fmla="*/ 0 h 10131"/>
              <a:gd name="connsiteX2" fmla="*/ 9866 w 9866"/>
              <a:gd name="connsiteY2" fmla="*/ 248 h 10131"/>
              <a:gd name="connsiteX3" fmla="*/ 7970 w 9866"/>
              <a:gd name="connsiteY3" fmla="*/ 10131 h 10131"/>
              <a:gd name="connsiteX4" fmla="*/ 6 w 9866"/>
              <a:gd name="connsiteY4" fmla="*/ 10000 h 10131"/>
              <a:gd name="connsiteX0" fmla="*/ 6 w 9938"/>
              <a:gd name="connsiteY0" fmla="*/ 9871 h 10000"/>
              <a:gd name="connsiteX1" fmla="*/ 0 w 9938"/>
              <a:gd name="connsiteY1" fmla="*/ 0 h 10000"/>
              <a:gd name="connsiteX2" fmla="*/ 9938 w 9938"/>
              <a:gd name="connsiteY2" fmla="*/ 112 h 10000"/>
              <a:gd name="connsiteX3" fmla="*/ 8078 w 9938"/>
              <a:gd name="connsiteY3" fmla="*/ 10000 h 10000"/>
              <a:gd name="connsiteX4" fmla="*/ 6 w 9938"/>
              <a:gd name="connsiteY4" fmla="*/ 9871 h 10000"/>
              <a:gd name="connsiteX0" fmla="*/ 6 w 9898"/>
              <a:gd name="connsiteY0" fmla="*/ 9871 h 10000"/>
              <a:gd name="connsiteX1" fmla="*/ 0 w 9898"/>
              <a:gd name="connsiteY1" fmla="*/ 0 h 10000"/>
              <a:gd name="connsiteX2" fmla="*/ 9898 w 9898"/>
              <a:gd name="connsiteY2" fmla="*/ 156 h 10000"/>
              <a:gd name="connsiteX3" fmla="*/ 8128 w 9898"/>
              <a:gd name="connsiteY3" fmla="*/ 10000 h 10000"/>
              <a:gd name="connsiteX4" fmla="*/ 6 w 9898"/>
              <a:gd name="connsiteY4" fmla="*/ 9871 h 10000"/>
              <a:gd name="connsiteX0" fmla="*/ 6 w 10000"/>
              <a:gd name="connsiteY0" fmla="*/ 9871 h 9956"/>
              <a:gd name="connsiteX1" fmla="*/ 0 w 10000"/>
              <a:gd name="connsiteY1" fmla="*/ 0 h 9956"/>
              <a:gd name="connsiteX2" fmla="*/ 10000 w 10000"/>
              <a:gd name="connsiteY2" fmla="*/ 156 h 9956"/>
              <a:gd name="connsiteX3" fmla="*/ 8037 w 10000"/>
              <a:gd name="connsiteY3" fmla="*/ 9956 h 9956"/>
              <a:gd name="connsiteX4" fmla="*/ 6 w 10000"/>
              <a:gd name="connsiteY4" fmla="*/ 9871 h 9956"/>
              <a:gd name="connsiteX0" fmla="*/ 6 w 9952"/>
              <a:gd name="connsiteY0" fmla="*/ 9915 h 10000"/>
              <a:gd name="connsiteX1" fmla="*/ 0 w 9952"/>
              <a:gd name="connsiteY1" fmla="*/ 0 h 10000"/>
              <a:gd name="connsiteX2" fmla="*/ 9952 w 9952"/>
              <a:gd name="connsiteY2" fmla="*/ 157 h 10000"/>
              <a:gd name="connsiteX3" fmla="*/ 8037 w 9952"/>
              <a:gd name="connsiteY3" fmla="*/ 10000 h 10000"/>
              <a:gd name="connsiteX4" fmla="*/ 6 w 9952"/>
              <a:gd name="connsiteY4" fmla="*/ 9915 h 10000"/>
              <a:gd name="connsiteX0" fmla="*/ 6 w 10237"/>
              <a:gd name="connsiteY0" fmla="*/ 9960 h 10045"/>
              <a:gd name="connsiteX1" fmla="*/ 0 w 10237"/>
              <a:gd name="connsiteY1" fmla="*/ 45 h 10045"/>
              <a:gd name="connsiteX2" fmla="*/ 10237 w 10237"/>
              <a:gd name="connsiteY2" fmla="*/ 0 h 10045"/>
              <a:gd name="connsiteX3" fmla="*/ 8076 w 10237"/>
              <a:gd name="connsiteY3" fmla="*/ 10045 h 10045"/>
              <a:gd name="connsiteX4" fmla="*/ 6 w 10237"/>
              <a:gd name="connsiteY4" fmla="*/ 9960 h 1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" h="10045">
                <a:moveTo>
                  <a:pt x="6" y="9960"/>
                </a:moveTo>
                <a:cubicBezTo>
                  <a:pt x="4" y="6710"/>
                  <a:pt x="2" y="3294"/>
                  <a:pt x="0" y="45"/>
                </a:cubicBezTo>
                <a:lnTo>
                  <a:pt x="10237" y="0"/>
                </a:lnTo>
                <a:lnTo>
                  <a:pt x="8076" y="10045"/>
                </a:lnTo>
                <a:lnTo>
                  <a:pt x="6" y="9960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732331" y="149798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550796" y="867810"/>
            <a:ext cx="3384000" cy="61240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748098" y="1442689"/>
            <a:ext cx="4174823" cy="427735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000" b="1" dirty="0">
                <a:latin typeface="TH Sarabun New" panose="020B0500040200020003" pitchFamily="34" charset="-34"/>
                <a:cs typeface="TH Sarabun New" pitchFamily="34" charset="-34"/>
              </a:rPr>
              <a:t>กลุ่มสาระการเรียนรู้วิทยาศาสตร์และเทคโนโลยี</a:t>
            </a: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9AD5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>
            <a:hlinkClick r:id="rId3" action="ppaction://hlinkfile"/>
          </p:cNvPr>
          <p:cNvSpPr txBox="1"/>
          <p:nvPr/>
        </p:nvSpPr>
        <p:spPr>
          <a:xfrm>
            <a:off x="4852468" y="5469960"/>
            <a:ext cx="3797294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Slide </a:t>
            </a:r>
            <a:r>
              <a:rPr lang="en-GB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PowerPoint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สื่อประกอบการสอน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91100" y="103250"/>
            <a:ext cx="7979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>
                <a:solidFill>
                  <a:srgbClr val="9AD52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 (วิทยาการคำนวณ) </a:t>
            </a:r>
            <a:endParaRPr lang="en-US" sz="6600" b="1" dirty="0">
              <a:solidFill>
                <a:srgbClr val="9AD52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12" y="3845871"/>
            <a:ext cx="1762407" cy="1762407"/>
          </a:xfrm>
          <a:prstGeom prst="rect">
            <a:avLst/>
          </a:prstGeom>
        </p:spPr>
      </p:pic>
      <p:sp>
        <p:nvSpPr>
          <p:cNvPr id="29" name="สี่เหลี่ยมผืนผ้ามุมมน 64">
            <a:hlinkClick r:id="rId5" action="ppaction://hlinkpres?slideindex=1&amp;slidetitle="/>
          </p:cNvPr>
          <p:cNvSpPr/>
          <p:nvPr/>
        </p:nvSpPr>
        <p:spPr>
          <a:xfrm>
            <a:off x="5661918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3</a:t>
            </a:r>
            <a:endParaRPr lang="en-US" sz="21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สี่เหลี่ยมผืนผ้ามุมมน 64">
            <a:hlinkClick r:id="rId6" action="ppaction://hlinkpres?slideindex=1&amp;slidetitle="/>
          </p:cNvPr>
          <p:cNvSpPr/>
          <p:nvPr/>
        </p:nvSpPr>
        <p:spPr>
          <a:xfrm>
            <a:off x="7790249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4</a:t>
            </a:r>
            <a:endParaRPr lang="en-US" sz="21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สี่เหลี่ยมผืนผ้ามุมมน 64">
            <a:hlinkClick r:id="rId7" action="ppaction://hlinkpres?slideindex=1&amp;slidetitle="/>
          </p:cNvPr>
          <p:cNvSpPr/>
          <p:nvPr/>
        </p:nvSpPr>
        <p:spPr>
          <a:xfrm>
            <a:off x="9918580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5</a:t>
            </a:r>
            <a:endParaRPr lang="en-US" sz="21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สี่เหลี่ยมผืนผ้ามุมมน 64">
            <a:hlinkClick r:id="rId8" action="ppaction://hlinkpres?slideindex=1&amp;slidetitle="/>
          </p:cNvPr>
          <p:cNvSpPr/>
          <p:nvPr/>
        </p:nvSpPr>
        <p:spPr>
          <a:xfrm>
            <a:off x="1383745" y="2196001"/>
            <a:ext cx="1895843" cy="381645"/>
          </a:xfrm>
          <a:prstGeom prst="roundRect">
            <a:avLst/>
          </a:prstGeom>
          <a:solidFill>
            <a:srgbClr val="9AD52F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latin typeface="TH Sarabun New" pitchFamily="34" charset="-34"/>
                <a:cs typeface="TH Sarabun New" pitchFamily="34" charset="-34"/>
              </a:rPr>
              <a:t>หน่วยการเรียนรู้ที่ 1</a:t>
            </a:r>
            <a:endParaRPr lang="en-US" sz="21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สี่เหลี่ยมผืนผ้ามุมมน 64">
            <a:hlinkClick r:id="rId9" action="ppaction://hlinkpres?slideindex=1&amp;slidetitle="/>
          </p:cNvPr>
          <p:cNvSpPr/>
          <p:nvPr/>
        </p:nvSpPr>
        <p:spPr>
          <a:xfrm>
            <a:off x="3557583" y="2196001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2</a:t>
            </a:r>
            <a:endParaRPr lang="en-US" sz="21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165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E:\วิทยาการคำนวน\วิทยาการคำนวณ ป3 หน่วย1 อัลกอริทึมกับการแก้ปัญหา\pic\BG info22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07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3288" y="386657"/>
            <a:ext cx="8975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F6AC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sz="3200" b="1" dirty="0">
                <a:solidFill>
                  <a:srgbClr val="4F6AC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การแสดงขั้นตอนวิธีการแก้ปัญหาโดยการวาดภาพ</a:t>
            </a:r>
            <a:endParaRPr lang="en-US" sz="3200" dirty="0">
              <a:solidFill>
                <a:srgbClr val="4F6AC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การใช้รูปภาพอธิบายขั้นตอนวิธีการแก้ปัญหา ทำให้สามารถเห็นลำดับขั้นตอนวิธีการทำงานได้ชัดเจนกว่าการแสดงขั้นตอนวิธีการเขียนบอกเล่า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7" name="Picture 3" descr="E:\วิทยาศาสตร์\วิทยาการคำนวณ ป3 หน่วย1 อัลกอริทึมกับการแก้ปัญหา\pic\ล้างจาน6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54" y="2070889"/>
            <a:ext cx="3729546" cy="21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วิทยาศาสตร์\วิทยาการคำนวณ ป3 หน่วย1 อัลกอริทึมกับการแก้ปัญหา\pic\ล้างจาน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959" y="2176874"/>
            <a:ext cx="3225398" cy="195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วิทยาศาสตร์\วิทยาการคำนวณ ป3 หน่วย1 อัลกอริทึมกับการแก้ปัญหา\pic\ล้างจาน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845" y="1846744"/>
            <a:ext cx="4182133" cy="26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วิทยาศาสตร์\วิทยาการคำนวณ ป3 หน่วย1 อัลกอริทึมกับการแก้ปัญหา\pic\ล้างจาน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2895" y="4700916"/>
            <a:ext cx="3613535" cy="21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วิทยาศาสตร์\วิทยาการคำนวณ ป3 หน่วย1 อัลกอริทึมกับการแก้ปัญหา\pic\ล้างจาน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778" y="4724702"/>
            <a:ext cx="3514710" cy="21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วิทยาศาสตร์\วิทยาการคำนวณ ป3 หน่วย1 อัลกอริทึมกับการแก้ปัญหา\pic\ล้างจาน5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54" y="4626799"/>
            <a:ext cx="3382945" cy="22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697438" y="4209782"/>
            <a:ext cx="485775" cy="491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10436774" y="4181207"/>
            <a:ext cx="485775" cy="491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4716462" y="5524157"/>
            <a:ext cx="485775" cy="491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Down Arrow 16"/>
          <p:cNvSpPr/>
          <p:nvPr/>
        </p:nvSpPr>
        <p:spPr>
          <a:xfrm rot="16200000">
            <a:off x="8589468" y="5524158"/>
            <a:ext cx="485775" cy="491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รูปภาพ 1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669B24B-06BC-49A3-841F-C69932B9226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4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วิทยาการคำนวน\วิทยาการคำนวณ ป3 หน่วย1 อัลกอริทึมกับการแก้ปัญหา\pic\BG info22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07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9919" y="319982"/>
            <a:ext cx="9542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4F6AC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การแสดงขั้นตอนวิธีการแก้ปัญหาโดยใช้สัญลักษณ์</a:t>
            </a:r>
            <a:endParaRPr lang="en-US" sz="3200" dirty="0">
              <a:solidFill>
                <a:srgbClr val="4F6AC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การใช้สัญลักษณ์อธิบายขั้นตอนวิธีการแก้ปัญหา เมื่อปัญหาที่ต้องการแก้ไขมีความซับซ้อนมากขึ้น ความยุ่งยากในการเขียนอธิบายขั้นตอนการแก้ปัญหาก็จะมีมากขึ้นเช่นกัน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9919" y="1907812"/>
            <a:ext cx="954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สัญลักษณ์ที่ใช้ในการเขียนผังงานมี ดังนี้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2" descr="E:\วิทยาศาสตร์\วิทยาการคำนวณ ป3 หน่วย1 อัลกอริทึมกับการแก้ปัญหา\pic\info-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0" y="2501623"/>
            <a:ext cx="6146800" cy="47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739DCE-E072-4253-A352-661150ADDA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วิทยาการคำนวน\วิทยาการคำนวณ ป3 หน่วย1 อัลกอริทึมกับการแก้ปัญหา\pic\BG info22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07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5113529" y="3730702"/>
            <a:ext cx="309524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292824" y="5356327"/>
            <a:ext cx="273665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292824" y="2364105"/>
            <a:ext cx="273665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292824" y="1649013"/>
            <a:ext cx="273665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72" name="Rectangle 7171"/>
          <p:cNvSpPr/>
          <p:nvPr/>
        </p:nvSpPr>
        <p:spPr>
          <a:xfrm>
            <a:off x="5497531" y="6051468"/>
            <a:ext cx="2327238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6027738" y="931201"/>
            <a:ext cx="1266825" cy="499791"/>
          </a:xfrm>
          <a:prstGeom prst="roundRect">
            <a:avLst/>
          </a:prstGeom>
          <a:solidFill>
            <a:srgbClr val="D2EA7A"/>
          </a:solidFill>
          <a:ln>
            <a:solidFill>
              <a:srgbClr val="BFD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71" name="Rounded Rectangle 7170"/>
          <p:cNvSpPr/>
          <p:nvPr/>
        </p:nvSpPr>
        <p:spPr>
          <a:xfrm>
            <a:off x="6027738" y="6757670"/>
            <a:ext cx="1266825" cy="499791"/>
          </a:xfrm>
          <a:prstGeom prst="roundRect">
            <a:avLst/>
          </a:prstGeom>
          <a:solidFill>
            <a:srgbClr val="D2EA7A"/>
          </a:solidFill>
          <a:ln>
            <a:solidFill>
              <a:srgbClr val="BFD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8450" y="284870"/>
            <a:ext cx="764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สามารถเขียนผังงานแสดงลำดับขั้นตอนการล้างจานได้ ดังนี้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26181" y="1008452"/>
            <a:ext cx="1069938" cy="4682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1307" y="1691640"/>
            <a:ext cx="2879686" cy="4286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เก็บรวบรวมจานอาหาร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7531" y="2459355"/>
            <a:ext cx="2327238" cy="4286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กวาดเศษอาหารทิ้ง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3529" y="3830598"/>
            <a:ext cx="3095242" cy="4286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ล้างจานด้วยน้ำยาล้างจาน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92824" y="5456456"/>
            <a:ext cx="2736652" cy="4286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ล้างจานด้วยน้ำสะอาด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7531" y="6128504"/>
            <a:ext cx="2327238" cy="4286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นำจานไปผึ่งให้แห้ง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26181" y="6876408"/>
            <a:ext cx="1069938" cy="35396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สิ้นสุด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70" name="TextBox 7169"/>
          <p:cNvSpPr txBox="1"/>
          <p:nvPr/>
        </p:nvSpPr>
        <p:spPr>
          <a:xfrm>
            <a:off x="8419723" y="4359225"/>
            <a:ext cx="109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ไม่สะอาด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7176" name="Straight Arrow Connector 7175"/>
          <p:cNvCxnSpPr/>
          <p:nvPr/>
        </p:nvCxnSpPr>
        <p:spPr>
          <a:xfrm>
            <a:off x="6661150" y="1430992"/>
            <a:ext cx="0" cy="2180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661150" y="2154674"/>
            <a:ext cx="0" cy="2180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61150" y="2869766"/>
            <a:ext cx="0" cy="2180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173" idx="4"/>
          </p:cNvCxnSpPr>
          <p:nvPr/>
        </p:nvCxnSpPr>
        <p:spPr>
          <a:xfrm>
            <a:off x="6661150" y="3550517"/>
            <a:ext cx="0" cy="180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7174" idx="0"/>
          </p:cNvCxnSpPr>
          <p:nvPr/>
        </p:nvCxnSpPr>
        <p:spPr>
          <a:xfrm>
            <a:off x="6661150" y="4236363"/>
            <a:ext cx="1" cy="1734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endCxn id="78" idx="0"/>
          </p:cNvCxnSpPr>
          <p:nvPr/>
        </p:nvCxnSpPr>
        <p:spPr>
          <a:xfrm>
            <a:off x="6661150" y="5170170"/>
            <a:ext cx="0" cy="1861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61150" y="5861988"/>
            <a:ext cx="0" cy="1861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6661150" y="6571513"/>
            <a:ext cx="0" cy="1861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Oval 7172"/>
          <p:cNvSpPr/>
          <p:nvPr/>
        </p:nvSpPr>
        <p:spPr>
          <a:xfrm>
            <a:off x="6429785" y="3087787"/>
            <a:ext cx="462730" cy="4627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7181" name="Straight Connector 7180"/>
          <p:cNvCxnSpPr/>
          <p:nvPr/>
        </p:nvCxnSpPr>
        <p:spPr>
          <a:xfrm>
            <a:off x="8029476" y="4799047"/>
            <a:ext cx="1757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4" name="Straight Connector 7183"/>
          <p:cNvCxnSpPr/>
          <p:nvPr/>
        </p:nvCxnSpPr>
        <p:spPr>
          <a:xfrm flipV="1">
            <a:off x="9786796" y="3319153"/>
            <a:ext cx="0" cy="1490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7" name="Straight Arrow Connector 7186"/>
          <p:cNvCxnSpPr/>
          <p:nvPr/>
        </p:nvCxnSpPr>
        <p:spPr>
          <a:xfrm flipH="1" flipV="1">
            <a:off x="7052650" y="3302867"/>
            <a:ext cx="2734146" cy="162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Diamond 7173"/>
          <p:cNvSpPr/>
          <p:nvPr/>
        </p:nvSpPr>
        <p:spPr>
          <a:xfrm>
            <a:off x="5136535" y="4409818"/>
            <a:ext cx="3049231" cy="760352"/>
          </a:xfrm>
          <a:prstGeom prst="diamond">
            <a:avLst/>
          </a:prstGeom>
          <a:solidFill>
            <a:srgbClr val="BEC8E8"/>
          </a:solidFill>
          <a:ln>
            <a:solidFill>
              <a:srgbClr val="4F6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5690" y="4532929"/>
            <a:ext cx="1930921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สะอาดหรือไม่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7" name="รูปภาพ 1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8537BACE-BA6A-43C9-AB0E-0A7D8A1C97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5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3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8" grpId="0" animBg="1"/>
      <p:bldP spid="77" grpId="0" animBg="1"/>
      <p:bldP spid="76" grpId="0" animBg="1"/>
      <p:bldP spid="7172" grpId="0" animBg="1"/>
      <p:bldP spid="74" grpId="0" animBg="1"/>
      <p:bldP spid="7171" grpId="0" animBg="1"/>
      <p:bldP spid="10" grpId="0"/>
      <p:bldP spid="3" grpId="0"/>
      <p:bldP spid="4" grpId="0"/>
      <p:bldP spid="13" grpId="0"/>
      <p:bldP spid="15" grpId="0"/>
      <p:bldP spid="19" grpId="0"/>
      <p:bldP spid="20" grpId="0"/>
      <p:bldP spid="21" grpId="0"/>
      <p:bldP spid="7170" grpId="0"/>
      <p:bldP spid="7173" grpId="0" animBg="1"/>
      <p:bldP spid="717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วิทยาการคำนวณ ป.3 หน่วย1 ตัวอย่างการแก้ปัญหาเบื้องต้นในชีวิตประจำวัน-1">
            <a:hlinkClick r:id="" action="ppaction://media"/>
            <a:extLst>
              <a:ext uri="{FF2B5EF4-FFF2-40B4-BE49-F238E27FC236}">
                <a16:creationId xmlns:a16="http://schemas.microsoft.com/office/drawing/2014/main" xmlns="" id="{9EFD2FE9-B572-4505-861F-FE5506A766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488" y="124064"/>
            <a:ext cx="12305163" cy="6895994"/>
          </a:xfrm>
          <a:prstGeom prst="rect">
            <a:avLst/>
          </a:prstGeom>
        </p:spPr>
      </p:pic>
      <p:pic>
        <p:nvPicPr>
          <p:cNvPr id="10" name="รูปภาพ 1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5EFAF12A-563A-4203-B985-3D99EBF12A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วิทยาการคำนวน\วิทยาการคำนวณ ป3 หน่วย1 อัลกอริทึมกับการแก้ปัญหา\pic\BG info tetris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06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วิทยาการคำนวน\วิทยาการคำนวณ ป3 หน่วย1 อัลกอริทึมกับการแก้ปัญหา\pic\คน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3522" y="2592280"/>
            <a:ext cx="3149539" cy="47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-209550" y="295275"/>
            <a:ext cx="5705475" cy="751106"/>
          </a:xfrm>
          <a:prstGeom prst="roundRect">
            <a:avLst/>
          </a:prstGeom>
          <a:solidFill>
            <a:srgbClr val="4F6AC1"/>
          </a:solidFill>
          <a:ln>
            <a:solidFill>
              <a:srgbClr val="4F6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49" y="381000"/>
            <a:ext cx="45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ตัวอย่างการแก้ปัญหาเกมเต</a:t>
            </a:r>
            <a:r>
              <a:rPr lang="th-TH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endParaRPr 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5880" y="1436906"/>
            <a:ext cx="10684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เต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เป็นเกมแก้ปัญหาจัดเรียงตัวบล็อกที่หล่นลงมา แล้วจัดเรียงเป็นแถว ซึ่งในปัจจุบันเกมเต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เป็นหนึ่งเกมที่มีการนำมาเล่นผ่านเครื่องเล่นวิดีโอ หรือโทรศัพท์มือถือ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E:\วิทยาศาสตร์\วิทยาการคำนวณ ป3 หน่วย1 อัลกอริทึมกับการแก้ปัญหา\pic\t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825" y="2807943"/>
            <a:ext cx="5013325" cy="40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778529" y="3143248"/>
            <a:ext cx="3400425" cy="904875"/>
          </a:xfrm>
          <a:prstGeom prst="wedgeRoundRectCallout">
            <a:avLst>
              <a:gd name="adj1" fmla="val 40531"/>
              <a:gd name="adj2" fmla="val 8051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949" y="3303299"/>
            <a:ext cx="323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รู้จักบล็อกคำสั่งเกมเต</a:t>
            </a:r>
            <a:r>
              <a:rPr lang="th-TH" sz="3200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endParaRPr lang="en-US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รูปภาพ 1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AE4B4195-4138-4D23-9C05-9FABF0B46B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4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9" grpId="0"/>
      <p:bldP spid="2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E:\วิทยาการคำนวน\วิทยาการคำนวณ ป3 หน่วย1 อัลกอริทึมกับการแก้ปัญหา\pic\BG info tetris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06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247000" y="6228746"/>
            <a:ext cx="6865318" cy="603824"/>
          </a:xfrm>
          <a:prstGeom prst="roundRect">
            <a:avLst/>
          </a:prstGeom>
          <a:solidFill>
            <a:schemeClr val="bg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47000" y="4952818"/>
            <a:ext cx="6865318" cy="1077218"/>
          </a:xfrm>
          <a:prstGeom prst="roundRect">
            <a:avLst/>
          </a:prstGeom>
          <a:solidFill>
            <a:schemeClr val="bg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247000" y="1997395"/>
            <a:ext cx="6865318" cy="603824"/>
          </a:xfrm>
          <a:prstGeom prst="roundRect">
            <a:avLst/>
          </a:prstGeom>
          <a:solidFill>
            <a:schemeClr val="bg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848" y="1106500"/>
            <a:ext cx="954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การแสดงขั้นตอนวิธีแก้ปัญหาโดยการเขียนบอกเล่าสามารถเขียนได้ ดังนี้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47000" y="2837478"/>
            <a:ext cx="6865318" cy="603824"/>
          </a:xfrm>
          <a:prstGeom prst="roundRect">
            <a:avLst/>
          </a:prstGeom>
          <a:solidFill>
            <a:schemeClr val="bg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54946" y="1904551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3724" y="2030516"/>
            <a:ext cx="631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ดูบล็อกที่กำลังเคลื่อนที่ลงมาว่ามีรูปแบบของบล็อกกี่หน่วย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54946" y="2778765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3725" y="2869877"/>
            <a:ext cx="616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ดูช่องว่างที่เหลือว่ามีกี่หน่วยและช่องว่างอยู่บริเวณใดบ้าง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47000" y="3666923"/>
            <a:ext cx="6865318" cy="1077218"/>
          </a:xfrm>
          <a:prstGeom prst="roundRect">
            <a:avLst/>
          </a:prstGeom>
          <a:solidFill>
            <a:schemeClr val="bg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54946" y="3627264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3724" y="3693557"/>
            <a:ext cx="6167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เรียงลำดับความสำคัญของบล็อก โดยแถวที่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จะมีความ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สำคัญมากที่สุด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54946" y="4923705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3724" y="4999546"/>
            <a:ext cx="6242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เมื่อแถวที่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หายไปแล้ว แถวที่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จะเลื่อนลงมากลายเป็น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แถวที่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แทน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54946" y="6163018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13725" y="6278358"/>
            <a:ext cx="609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ดูบล็อกถัดไปว่ามีรูปแบบใด สามารถวางช่องไหนได้บ้าง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67065" y="303315"/>
            <a:ext cx="4555351" cy="6820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193" y="389063"/>
            <a:ext cx="416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ขั้นตอนวิธีแก้ปัญหาเกมเต</a:t>
            </a:r>
            <a:r>
              <a:rPr lang="th-TH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E:\วิทยาการคำนวน\วิทยาการคำนวณ ป3 หน่วย1 อัลกอริทึมกับการแก้ปัญหา\pic\teti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86" y="1936359"/>
            <a:ext cx="5728459" cy="51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รูปภาพ 1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45974947-10E6-4AC2-9312-347E7293CF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5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29" grpId="0" animBg="1"/>
      <p:bldP spid="9" grpId="0"/>
      <p:bldP spid="13" grpId="0" animBg="1"/>
      <p:bldP spid="14" grpId="0" animBg="1"/>
      <p:bldP spid="15" grpId="0"/>
      <p:bldP spid="17" grpId="0" animBg="1"/>
      <p:bldP spid="18" grpId="0"/>
      <p:bldP spid="19" grpId="0" animBg="1"/>
      <p:bldP spid="20" grpId="0" animBg="1"/>
      <p:bldP spid="21" grpId="0"/>
      <p:bldP spid="23" grpId="0" animBg="1"/>
      <p:bldP spid="24" grpId="0"/>
      <p:bldP spid="26" grpId="0" animBg="1"/>
      <p:bldP spid="27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E:\วิทยาการคำนวน\วิทยาการคำนวณ ป3 หน่วย1 อัลกอริทึมกับการแก้ปัญหา\pic\BG info tetris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06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939932" y="2285794"/>
            <a:ext cx="3442436" cy="65237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90" y="2319059"/>
            <a:ext cx="2426239" cy="2513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045" y="3667364"/>
            <a:ext cx="2473839" cy="2513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500" y="4619436"/>
            <a:ext cx="2391953" cy="2513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069" y="3667365"/>
            <a:ext cx="2405310" cy="25132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93" y="2308728"/>
            <a:ext cx="2436117" cy="2523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096978" y="2372441"/>
            <a:ext cx="312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ขั้นตอนการเล่นเกมเต</a:t>
            </a:r>
            <a:r>
              <a:rPr lang="th-TH" sz="3200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endParaRPr lang="en-US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75848" y="1106500"/>
            <a:ext cx="954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การแสดงขั้นตอนวิธีแก้ปัญหาโดยการวาดภาพมีขั้นตอน ดังนี้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61684" y="1948104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754339" y="3296411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329851" y="4248482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871099" y="3296410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434426" y="1948103"/>
            <a:ext cx="721250" cy="721250"/>
          </a:xfrm>
          <a:prstGeom prst="ellipse">
            <a:avLst/>
          </a:prstGeom>
          <a:solidFill>
            <a:srgbClr val="77A721"/>
          </a:solidFill>
          <a:ln>
            <a:solidFill>
              <a:srgbClr val="77A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67065" y="303315"/>
            <a:ext cx="4555351" cy="6820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38193" y="389063"/>
            <a:ext cx="416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ขั้นตอนวิธีแก้ปัญหาเกมเต</a:t>
            </a:r>
            <a:r>
              <a:rPr lang="th-TH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รูปภาพ 1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7F5D6CB-192C-4CE3-AB55-8FB1506192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05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7" grpId="0"/>
      <p:bldP spid="44" grpId="0" animBg="1"/>
      <p:bldP spid="45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วิทยาการคำนวน\วิทยาการคำนวณ ป3 หน่วย1 อัลกอริทึมกับการแก้ปัญหา\pic\BG info tetris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06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6027737" y="1805814"/>
            <a:ext cx="1266825" cy="499791"/>
          </a:xfrm>
          <a:prstGeom prst="roundRect">
            <a:avLst/>
          </a:prstGeom>
          <a:solidFill>
            <a:srgbClr val="D2EA7A"/>
          </a:solidFill>
          <a:ln>
            <a:solidFill>
              <a:srgbClr val="BFD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5813" y="1924605"/>
            <a:ext cx="1590675" cy="381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75848" y="1106500"/>
            <a:ext cx="954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การแสดงขั้นตอนวิธีแก้ปัญหาโดยใช้สัญลักษณ์มีขั้นตอน ดังนี้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7065" y="303315"/>
            <a:ext cx="4555351" cy="6820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193" y="389063"/>
            <a:ext cx="416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ขั้นตอนวิธีแก้ปัญหาเกมเต</a:t>
            </a:r>
            <a:r>
              <a:rPr lang="th-TH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ตริส</a:t>
            </a:r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661150" y="2305605"/>
            <a:ext cx="0" cy="3020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661150" y="3122168"/>
            <a:ext cx="0" cy="3020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6" idx="0"/>
          </p:cNvCxnSpPr>
          <p:nvPr/>
        </p:nvCxnSpPr>
        <p:spPr>
          <a:xfrm>
            <a:off x="6661150" y="3929853"/>
            <a:ext cx="0" cy="3281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7" idx="0"/>
          </p:cNvCxnSpPr>
          <p:nvPr/>
        </p:nvCxnSpPr>
        <p:spPr>
          <a:xfrm>
            <a:off x="6661150" y="4763709"/>
            <a:ext cx="0" cy="2669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38" idx="0"/>
          </p:cNvCxnSpPr>
          <p:nvPr/>
        </p:nvCxnSpPr>
        <p:spPr>
          <a:xfrm>
            <a:off x="6661150" y="5536345"/>
            <a:ext cx="0" cy="3193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0" idx="0"/>
          </p:cNvCxnSpPr>
          <p:nvPr/>
        </p:nvCxnSpPr>
        <p:spPr>
          <a:xfrm>
            <a:off x="6661150" y="6361323"/>
            <a:ext cx="0" cy="307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5689599" y="6668680"/>
            <a:ext cx="1943102" cy="499791"/>
          </a:xfrm>
          <a:prstGeom prst="roundRect">
            <a:avLst/>
          </a:prstGeom>
          <a:solidFill>
            <a:srgbClr val="D2EA7A"/>
          </a:solidFill>
          <a:ln>
            <a:solidFill>
              <a:srgbClr val="BFD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01578" y="5855662"/>
            <a:ext cx="3119144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92824" y="5030684"/>
            <a:ext cx="273665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78300" y="4258048"/>
            <a:ext cx="4965700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824" y="3424192"/>
            <a:ext cx="273665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92824" y="2607629"/>
            <a:ext cx="2736652" cy="505661"/>
          </a:xfrm>
          <a:prstGeom prst="rect">
            <a:avLst/>
          </a:prstGeom>
          <a:solidFill>
            <a:srgbClr val="ACDCC5"/>
          </a:solidFill>
          <a:ln>
            <a:solidFill>
              <a:srgbClr val="49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2357" y="2713240"/>
            <a:ext cx="2837586" cy="40005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ดูบล็อกที่ตกลงมา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89600" y="3520925"/>
            <a:ext cx="1943100" cy="40005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ดูช่องว่างที่เหลือ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284832" y="4328610"/>
            <a:ext cx="4752636" cy="40005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เปลี่ยนรูปร่างบล็อกให้มีรูปแบบตามช่องว่าง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85663" y="5136295"/>
            <a:ext cx="2550974" cy="40005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นำบล็อกลงในช่องว่าง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42357" y="5943980"/>
            <a:ext cx="2837587" cy="40005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ไม่มีบล็อกเหลืออยู่ในเกม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683512" y="6751667"/>
            <a:ext cx="1955276" cy="381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จบการทำงาน</a:t>
            </a:r>
            <a:endParaRPr lang="en-US" sz="3000" b="1" dirty="0">
              <a:solidFill>
                <a:sysClr val="windowText" lastClr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3" name="รูปภาพ 1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E1A3E5-F691-444B-BE5E-22EFF4FFDD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4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  <p:bldP spid="25" grpId="0"/>
      <p:bldP spid="40" grpId="0" animBg="1"/>
      <p:bldP spid="38" grpId="0" animBg="1"/>
      <p:bldP spid="37" grpId="0" animBg="1"/>
      <p:bldP spid="36" grpId="0" animBg="1"/>
      <p:bldP spid="35" grpId="0" animBg="1"/>
      <p:bldP spid="30" grpId="0" animBg="1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551" y="399177"/>
            <a:ext cx="11257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สรุปได้ว่า นักเรียนมักพบกับสถานการณ์หรือเหตุการณ์ต่าง ๆ ที่เป็นปัญหาในชีวิตประจำวัน ซึ่งจะสามารถแก้ปัญหา โดยการนำขั้นตอนและวิธีการต่าง ๆ มาใช้เพื่อให้ได้ผลลัพธ์ตามที่ต้องการ แบ่งขั้นตอนที่ใช้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ในการแก้ปัญหา ประกอบด้วย 4 ขั้นตอน ดังนี้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70852" y="2446452"/>
            <a:ext cx="2808796" cy="46862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42652" y="2446452"/>
            <a:ext cx="2808796" cy="46862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99052" y="2446452"/>
            <a:ext cx="2808796" cy="468621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714452" y="2446452"/>
            <a:ext cx="2808796" cy="468621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 descr="E:\วิทยาศาสตร์\วิทยาการคำนวณ ป3 หน่วย1 อัลกอริทึมกับการแก้ปัญหา\pic\2b4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637" y="2658383"/>
            <a:ext cx="2638423" cy="26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วิทยาศาสตร์\วิทยาการคำนวณ ป3 หน่วย1 อัลกอริทึมกับการแก้ปัญหา\pic\2b1-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238" y="2658383"/>
            <a:ext cx="2638423" cy="26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วิทยาศาสตร์\วิทยาการคำนวณ ป3 หน่วย1 อัลกอริทึมกับการแก้ปัญหา\pic\2b2-0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8" y="2658381"/>
            <a:ext cx="2638423" cy="26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วิทยาศาสตร์\วิทยาการคำนวณ ป3 หน่วย1 อัลกอริทึมกับการแก้ปัญหา\pic\2b3-0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836" y="2658383"/>
            <a:ext cx="2638423" cy="26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741151" y="1984153"/>
            <a:ext cx="924597" cy="9245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6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12951" y="1984152"/>
            <a:ext cx="924597" cy="9245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6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84748" y="1984153"/>
            <a:ext cx="924597" cy="9245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6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656551" y="1984151"/>
            <a:ext cx="924597" cy="9245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sz="6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053" y="5356919"/>
            <a:ext cx="2808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</a:t>
            </a:r>
          </a:p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และกำหนดรายละเอียด</a:t>
            </a:r>
          </a:p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ของปัญหา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0853" y="5356919"/>
            <a:ext cx="28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การวางแผน</a:t>
            </a:r>
          </a:p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และออกแบบขั้นตอนวิธีการแก้ปัญหา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42651" y="5356919"/>
            <a:ext cx="2808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การลงมือแก้ปัญหา</a:t>
            </a:r>
          </a:p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ตามแผนที่วางไว้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14452" y="5356919"/>
            <a:ext cx="2808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การตรวจสอบ</a:t>
            </a:r>
          </a:p>
          <a:p>
            <a:pPr lvl="0"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ผลการแก้ปัญหา</a:t>
            </a:r>
          </a:p>
        </p:txBody>
      </p:sp>
      <p:pic>
        <p:nvPicPr>
          <p:cNvPr id="23" name="รูปภาพ 1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6C9EC256-4151-414A-B9D0-C2F5CB5F84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1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2" grpId="0" animBg="1"/>
      <p:bldP spid="14" grpId="0" animBg="1"/>
      <p:bldP spid="4" grpId="0" animBg="1"/>
      <p:bldP spid="16" grpId="0" animBg="1"/>
      <p:bldP spid="17" grpId="0" animBg="1"/>
      <p:bldP spid="18" grpId="0" animBg="1"/>
      <p:bldP spid="6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" y="-13106"/>
            <a:ext cx="13321266" cy="74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Top Corners Rounded 5">
            <a:extLst>
              <a:ext uri="{FF2B5EF4-FFF2-40B4-BE49-F238E27FC236}">
                <a16:creationId xmlns:a16="http://schemas.microsoft.com/office/drawing/2014/main" xmlns="" id="{0F32D2FF-B1F0-432A-965B-8BB5F9DB6DBF}"/>
              </a:ext>
            </a:extLst>
          </p:cNvPr>
          <p:cNvSpPr/>
          <p:nvPr/>
        </p:nvSpPr>
        <p:spPr>
          <a:xfrm>
            <a:off x="152046" y="1017619"/>
            <a:ext cx="5801080" cy="761085"/>
          </a:xfrm>
          <a:prstGeom prst="round2Same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 flipV="1">
            <a:off x="-57149" y="1783781"/>
            <a:ext cx="6010274" cy="45719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มนมุมสี่เหลี่ยมผืนผ้าด้านทแยงมุม 24"/>
          <p:cNvSpPr/>
          <p:nvPr/>
        </p:nvSpPr>
        <p:spPr>
          <a:xfrm>
            <a:off x="285773" y="334054"/>
            <a:ext cx="3071071" cy="54886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 rot="10800000" flipV="1">
            <a:off x="-30" y="334057"/>
            <a:ext cx="971580" cy="548862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มุมมน 12"/>
          <p:cNvSpPr/>
          <p:nvPr/>
        </p:nvSpPr>
        <p:spPr>
          <a:xfrm>
            <a:off x="366451" y="5572125"/>
            <a:ext cx="12672424" cy="1504951"/>
          </a:xfrm>
          <a:prstGeom prst="roundRect">
            <a:avLst>
              <a:gd name="adj" fmla="val 4829"/>
            </a:avLst>
          </a:prstGeom>
          <a:solidFill>
            <a:schemeClr val="bg1"/>
          </a:solidFill>
          <a:ln>
            <a:solidFill>
              <a:srgbClr val="9AD52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5722655"/>
            <a:ext cx="13322300" cy="402162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5732612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5295" y="895570"/>
            <a:ext cx="7042280" cy="1043288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r>
              <a:rPr lang="th-TH" sz="6000" b="1" dirty="0">
                <a:solidFill>
                  <a:srgbClr val="9AD52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อัลกอริทึมกับการแก้ปัญหา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614" y="6180816"/>
            <a:ext cx="11977075" cy="427735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แสดงอัลกอริทึมในการทำงานหรือการแก้ปัญหาอย่างง่ายโดยใช้ภาพ สัญลักษณ์ หรือข้อความ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รูปภาพ 1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81765" y="374003"/>
            <a:ext cx="29076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1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endParaRPr lang="en-US" sz="31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มนมุมสี่เหลี่ยมผืนผ้าด้านทแยงมุม 24"/>
          <p:cNvSpPr/>
          <p:nvPr/>
        </p:nvSpPr>
        <p:spPr>
          <a:xfrm>
            <a:off x="2558343" y="199349"/>
            <a:ext cx="994481" cy="68357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77A72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5743" y="71455"/>
            <a:ext cx="539679" cy="1074065"/>
          </a:xfrm>
          <a:prstGeom prst="rect">
            <a:avLst/>
          </a:prstGeom>
        </p:spPr>
        <p:txBody>
          <a:bodyPr wrap="none" lIns="118799" tIns="59399" rIns="118799" bIns="59399">
            <a:spAutoFit/>
          </a:bodyPr>
          <a:lstStyle/>
          <a:p>
            <a:pPr algn="ctr"/>
            <a:r>
              <a:rPr lang="th-TH" sz="6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</p:txBody>
      </p:sp>
      <p:sp>
        <p:nvSpPr>
          <p:cNvPr id="31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2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วิทยาการคำนวน\วิทยาการคำนวณ ป3 หน่วย1 อัลกอริทึมกับการแก้ปัญหา\pic\sc1 กล้าชอบกินขนม New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096"/>
            <a:ext cx="13322300" cy="74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8474" y="1083076"/>
            <a:ext cx="6432210" cy="2059620"/>
          </a:xfrm>
          <a:prstGeom prst="roundRect">
            <a:avLst>
              <a:gd name="adj" fmla="val 12730"/>
            </a:avLst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542" y="1251227"/>
            <a:ext cx="6066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กล้าชอบกินขนม และอาหารที่มีไขมัน จนทำให้เป็นโรคอ้วน เหนื่อยง่าย และหายใจไม่สะดวก นักเรียนจะช่วยกล้าแก้ปัญหานี้อย่างไร 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1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69D07AE6-6809-4CE7-A918-CA9F6CE56B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9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3943349" y="4152008"/>
            <a:ext cx="6029325" cy="6543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B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943349" y="5187360"/>
            <a:ext cx="6029325" cy="6543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B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43349" y="6216060"/>
            <a:ext cx="6029325" cy="6543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B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43349" y="3149010"/>
            <a:ext cx="6029325" cy="6543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B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209550" y="295275"/>
            <a:ext cx="5705475" cy="751106"/>
          </a:xfrm>
          <a:prstGeom prst="roundRect">
            <a:avLst/>
          </a:prstGeom>
          <a:solidFill>
            <a:srgbClr val="4F6AC1"/>
          </a:solidFill>
          <a:ln>
            <a:solidFill>
              <a:srgbClr val="4F6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49" y="361950"/>
            <a:ext cx="4848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การแก้ปัญหาในชีวิตประจำวัน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941" y="1341656"/>
            <a:ext cx="11986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ในชีวิตประจำวันมักจะมีปัญหาต่าง ๆ เกิดขึ้น เช่น ปัญหาด้านการเรียน ปัญหาการทำงาน ปัญหาสุขภาพ ปัญหาการติดเกม ซึ่งการแก้ปัญหานั้นเป็นการนำขั้นตอนและวิธีการต่าง</a:t>
            </a:r>
            <a:r>
              <a:rPr lang="th-TH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ๆ มาใช้เพื่อให้ได้ผลลัพธ์ตามที่ต้องการจะประกอบด้วย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075" y="3193316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พิจารณาและกำหนดรายละเอียดของปัญหา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0075" y="4193441"/>
            <a:ext cx="492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วางแผนและออกแบบวิธีการแก้ปัญหา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0075" y="5241191"/>
            <a:ext cx="492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ลงมือแก้ปัญหาตามแผนที่วางไว้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0075" y="6269891"/>
            <a:ext cx="492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ตรวจสอบผลการแก้ปัญหา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 descr="E:\วิทยาการคำนวน\วิทยาการคำนวณ ป3 หน่วย1 อัลกอริทึมกับการแก้ปัญหา\pic\icon-0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663" y="6087023"/>
            <a:ext cx="912412" cy="9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วิทยาการคำนวน\วิทยาการคำนวณ ป3 หน่วย1 อัลกอริทึมกับการแก้ปัญหา\pic\icon-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143" y="3019973"/>
            <a:ext cx="912412" cy="9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วิทยาการคำนวน\วิทยาการคำนวณ ป3 หน่วย1 อัลกอริทึมกับการแก้ปัญหา\pic\icon-0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864" y="4022086"/>
            <a:ext cx="914691" cy="9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วิทยาการคำนวน\วิทยาการคำนวณ ป3 หน่วย1 อัลกอริทึมกับการแก้ปัญหา\pic\icon-0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143" y="5058323"/>
            <a:ext cx="912412" cy="9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รูปภาพ 1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3A44DFB5-FBA0-4A7B-B0D0-FF82AA644E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1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10" grpId="0" animBg="1"/>
      <p:bldP spid="6" grpId="0" animBg="1"/>
      <p:bldP spid="4" grpId="0"/>
      <p:bldP spid="9" grpId="0"/>
      <p:bldP spid="8" grpId="0"/>
      <p:bldP spid="19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57925" y="4216241"/>
            <a:ext cx="6124575" cy="1403509"/>
          </a:xfrm>
          <a:prstGeom prst="rect">
            <a:avLst/>
          </a:prstGeom>
          <a:solidFill>
            <a:srgbClr val="FFF6F3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209550" y="295274"/>
            <a:ext cx="13098904" cy="13620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49" y="381000"/>
            <a:ext cx="195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 </a:t>
            </a:r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8738" y="2551331"/>
            <a:ext cx="5915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พิจารณาและกำหนดรายละเอียดของปัญหา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เป็นการทำความเข้าใจกับปัญหาแล้วแยกข้อมูลให้ได้ว่า ปัญหาและสิ่งที่ต้องการคืออะไร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4574" y="381000"/>
            <a:ext cx="1057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กล้าชอบกินขนม และอาหารที่มีไขมันจนทำให้เป็นโรคอ้วน เหนื่อยง่าย และหายใจ</a:t>
            </a:r>
            <a:b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ไม่สะดวก กล้าอยากมีสุขภาพที่แข็งแรงขึ้น นักเรียนจะช่วยกล้าแก้ปัญหานี้อย่างไร </a:t>
            </a:r>
            <a:endParaRPr 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8738" y="4376797"/>
            <a:ext cx="591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เป็นโรคอ้วน เหนื่อยง่าย และหายใจไม่สะดวก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8738" y="4933231"/>
            <a:ext cx="591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86BC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สิ่งที่ต้องการ </a:t>
            </a:r>
            <a:r>
              <a:rPr lang="en-US" sz="3200" b="1" dirty="0">
                <a:solidFill>
                  <a:srgbClr val="86BC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กล้าอยากมีสุขภาพที่แข็งแรงขึ้น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E:\วิทยาการคำนวน\วิทยาการคำนวณ ป3 หน่วย1 อัลกอริทึมกับการแก้ปัญหา\pic\sc3 กล้าชอบกินขนม Cu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49" y="2041554"/>
            <a:ext cx="6046789" cy="50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08091D-F1E7-4D82-BE2C-7AFC8A2B9D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0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/>
      <p:bldP spid="9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15479" y="2773634"/>
            <a:ext cx="3456756" cy="1847850"/>
          </a:xfrm>
          <a:prstGeom prst="roundRect">
            <a:avLst>
              <a:gd name="adj" fmla="val 11512"/>
            </a:avLst>
          </a:prstGeom>
          <a:solidFill>
            <a:schemeClr val="bg1"/>
          </a:solidFill>
          <a:ln w="38100">
            <a:solidFill>
              <a:srgbClr val="9AD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9282" y="1830735"/>
            <a:ext cx="9643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วางแผนและออกแบบวิธีการแก้ปัญหา</a:t>
            </a:r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เป็นการวางแผนในการแก้ปัญหาอย่างละเอียด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7" name="Picture 9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-0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270" y="2495078"/>
            <a:ext cx="2252562" cy="22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3125" y="3405171"/>
            <a:ext cx="2012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ดื่มนมเป็นประจำ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302460" y="2773634"/>
            <a:ext cx="3418396" cy="1847850"/>
          </a:xfrm>
          <a:prstGeom prst="roundRect">
            <a:avLst>
              <a:gd name="adj" fmla="val 11512"/>
            </a:avLst>
          </a:prstGeom>
          <a:solidFill>
            <a:schemeClr val="bg1"/>
          </a:solidFill>
          <a:ln w="38100">
            <a:solidFill>
              <a:srgbClr val="9AD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568206" y="3206575"/>
            <a:ext cx="1947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ดื่มน้ำอย่างน้อย 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8 แก้วต่อวัน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9754770" y="2773634"/>
            <a:ext cx="3418396" cy="1847850"/>
          </a:xfrm>
          <a:prstGeom prst="roundRect">
            <a:avLst>
              <a:gd name="adj" fmla="val 11512"/>
            </a:avLst>
          </a:prstGeom>
          <a:solidFill>
            <a:schemeClr val="bg1"/>
          </a:solidFill>
          <a:ln w="38100">
            <a:solidFill>
              <a:srgbClr val="9AD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191966" y="2941303"/>
            <a:ext cx="1741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ต้องกินผักและ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อาหารให้ครบ 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 หมู่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5" name="Picture 7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-0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495078"/>
            <a:ext cx="2254814" cy="22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-0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0387" y="2495078"/>
            <a:ext cx="2254814" cy="22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915479" y="5145359"/>
            <a:ext cx="3456756" cy="1847850"/>
          </a:xfrm>
          <a:prstGeom prst="roundRect">
            <a:avLst>
              <a:gd name="adj" fmla="val 11512"/>
            </a:avLst>
          </a:prstGeom>
          <a:solidFill>
            <a:schemeClr val="bg1"/>
          </a:solidFill>
          <a:ln w="38100">
            <a:solidFill>
              <a:srgbClr val="9AD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64203" y="5561451"/>
            <a:ext cx="2408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กล้าต้องออกกำลังกาย</a:t>
            </a:r>
          </a:p>
          <a:p>
            <a:pPr lvl="0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เพื่อให้สุขภาพแข็งแรง</a:t>
            </a:r>
            <a:endParaRPr lang="en-US" sz="3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302459" y="5145359"/>
            <a:ext cx="3567927" cy="1847850"/>
          </a:xfrm>
          <a:prstGeom prst="roundRect">
            <a:avLst>
              <a:gd name="adj" fmla="val 11512"/>
            </a:avLst>
          </a:prstGeom>
          <a:solidFill>
            <a:schemeClr val="bg1"/>
          </a:solidFill>
          <a:ln w="38100">
            <a:solidFill>
              <a:srgbClr val="9AD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82481" y="5303504"/>
            <a:ext cx="2263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งดอาหารที่มีรสชาติ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หวาน มัน และ</a:t>
            </a:r>
          </a:p>
          <a:p>
            <a:pPr lvl="0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ของทอดต่าง ๆ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9754770" y="5069159"/>
            <a:ext cx="3418396" cy="2000250"/>
          </a:xfrm>
          <a:prstGeom prst="roundRect">
            <a:avLst>
              <a:gd name="adj" fmla="val 11512"/>
            </a:avLst>
          </a:prstGeom>
          <a:solidFill>
            <a:schemeClr val="bg1"/>
          </a:solidFill>
          <a:ln w="38100">
            <a:solidFill>
              <a:srgbClr val="9AD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934791" y="5154608"/>
            <a:ext cx="21643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ไปตรวจสุขภาพและ</a:t>
            </a:r>
          </a:p>
          <a:p>
            <a:pPr lvl="0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สอบถามวิธีการ</a:t>
            </a:r>
          </a:p>
          <a:p>
            <a:pPr lvl="0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ป้องกันโรคอ้วน</a:t>
            </a:r>
            <a:r>
              <a:rPr lang="en-US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lvl="0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จากแพทย์</a:t>
            </a:r>
            <a:endParaRPr lang="en-US" sz="3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2" name="Picture 4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-0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0387" y="4853088"/>
            <a:ext cx="2254814" cy="22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-0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270" y="4853088"/>
            <a:ext cx="2252562" cy="22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-0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544" y="4853088"/>
            <a:ext cx="2252562" cy="22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-209550" y="295274"/>
            <a:ext cx="13098904" cy="13620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61949" y="381000"/>
            <a:ext cx="195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 </a:t>
            </a:r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314574" y="381000"/>
            <a:ext cx="1057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กล้าชอบกินขนม และอาหารที่มีไขมันจนทำให้เป็นโรคอ้วน เหนื่อยง่าย และหายใจ</a:t>
            </a:r>
            <a:b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ไม่สะดวก กล้าอยากมีสุขภาพที่แข็งแรงขึ้น นักเรียนจะช่วยกล้าแก้ปัญหานี้อย่างไร </a:t>
            </a:r>
            <a:endParaRPr 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8" name="รูปภาพ 1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AE49FCF-3BF7-4DF4-B973-A3972E7242F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7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5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วิทยาการคำนวน\วิทยาการคำนวณ ป3 หน่วย1 อัลกอริทึมกับการแก้ปัญหา\pic\วางแผนและออกแบบวิธีการแก้ปัญหา เด็ก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69" y="1857748"/>
            <a:ext cx="5777381" cy="57773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4328" y="3041464"/>
            <a:ext cx="59150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ลงมือแก้ปัญหาตามแผนที่วางไว้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เป็นการลงมือแก้ปัญหาตามแนวทางที่ได้วางไว้ และระหว่างดำเนินการแก้ปัญหา ถ้าเห็นแนวทางอื่นที่ดีกว่าสามารถปรับเปลี่ยนได้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-209550" y="295274"/>
            <a:ext cx="13098904" cy="13620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1949" y="381000"/>
            <a:ext cx="195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 </a:t>
            </a:r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14574" y="381000"/>
            <a:ext cx="1057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กล้าชอบกินขนม และอาหารที่มีไขมันจนทำให้เป็นโรคอ้วน เหนื่อยง่าย และหายใจ</a:t>
            </a:r>
            <a:b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ไม่สะดวก กล้าอยากมีสุขภาพที่แข็งแรงขึ้น นักเรียนจะช่วยกล้าแก้ปัญหานี้อย่างไร </a:t>
            </a:r>
            <a:endParaRPr 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รูปภาพ 1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7DD0A250-A42F-4753-AF4F-BD87475511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6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E:\วิทยาการคำนวน\วิทยาการคำนวณ ป3 หน่วย1 อัลกอริทึมกับการแก้ปัญหา\pic\sc เด็กผอม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65" y="1607770"/>
            <a:ext cx="5815871" cy="58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23418" y="2338358"/>
            <a:ext cx="6223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 </a:t>
            </a:r>
            <a:r>
              <a:rPr lang="th-TH" sz="32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ตรวจสอบผลการแก้ปัญหา</a:t>
            </a:r>
            <a:endParaRPr lang="en-US" sz="32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เป็นการตรวจสอบว่า ผลลัพธ์ที่ได้ตรงกับที่ต้องการหรือไม่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10012" y="3398848"/>
            <a:ext cx="55721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กล้าสุขภาพแข็งแรงขึ้น น้ำหนักลดลงจากการ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ออกกำลังกายอย่างสม่ำเสมอ พร้อมทั้งงดอาหารที่มีรสชาติหวาน มัน และของทอดต่าง ๆ ลงจนทำให้หายจากการเป็นโรคอ้วน ไม่เหนื่อยง่าย และหายใจสะดวกขึ้น ร่างกายกลับมาทำกิจกรรมเหมือนกับเพื่อนในห้องได้ปกติ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-209550" y="295274"/>
            <a:ext cx="13098904" cy="13620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1949" y="381000"/>
            <a:ext cx="195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 </a:t>
            </a:r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4574" y="381000"/>
            <a:ext cx="1057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กล้าชอบกินขนม และอาหารที่มีไขมันจนทำให้เป็นโรคอ้วน เหนื่อยง่าย และหายใจ</a:t>
            </a:r>
            <a:b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ไม่สะดวก กล้าอยากมีสุขภาพที่แข็งแรงขึ้น นักเรียนจะช่วยกล้าแก้ปัญหานี้อย่างไร </a:t>
            </a:r>
            <a:endParaRPr 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รูปภาพ 1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64104A3-1F69-4177-9AFB-66888FC85F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E:\วิทยาการคำนวน\วิทยาการคำนวณ ป3 หน่วย1 อัลกอริทึมกับการแก้ปัญหา\pic\BG info-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5"/>
            <a:ext cx="13322300" cy="747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วิทยาการคำนวน\วิทยาการคำนวณ ป3 หน่วย1 อัลกอริทึมกับการแก้ปัญหา\pic\BG info22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07"/>
            <a:ext cx="13322300" cy="74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วิทยาศาสตร์\วิทยาการคำนวณ ป3 หน่วย1 อัลกอริทึมกับการแก้ปัญหา\pic\ำะ-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3356897"/>
            <a:ext cx="4504668" cy="3993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28750" y="2036208"/>
            <a:ext cx="10763052" cy="12328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209550" y="200025"/>
            <a:ext cx="4257675" cy="751106"/>
          </a:xfrm>
          <a:prstGeom prst="roundRect">
            <a:avLst/>
          </a:prstGeom>
          <a:solidFill>
            <a:srgbClr val="4F6AC1"/>
          </a:solidFill>
          <a:ln>
            <a:solidFill>
              <a:srgbClr val="4F6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49" y="285750"/>
            <a:ext cx="319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การแสดงอัลกอริทึม</a:t>
            </a:r>
            <a:endParaRPr 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5881" y="1016165"/>
            <a:ext cx="10650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เป็นกระบวนการแก้ไขปัญหาที่สามารถอธิบายออกมาเป็นขั้นตอนโดยการเขียนบอกเล่า วาดภาพ หรือการใช้สัญลักษณ์ ซึ่งจะทำได้ ดังนี้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4133" y="2161094"/>
            <a:ext cx="1035228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สถานการณ์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กิ่งได้รับมอบหมายจากคุณแม่ให้ล้างจานหลังจากที่รับประทานอาหารเย็นเสร็จ      </a:t>
            </a:r>
            <a:b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ซึ่งกิ่งจะต้องล้างจานของทุกคนในบ้านให้หมด </a:t>
            </a:r>
            <a:endParaRPr lang="en-US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42024" y="3356897"/>
            <a:ext cx="6761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200" b="1" dirty="0">
                <a:solidFill>
                  <a:srgbClr val="4F6AC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การแสดงขั้นตอนวิธีการแก้ปัญหาโดยการเขียนบอกเล่า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การใช้ข้อความที่เป็นภาษาพูดในการอธิบายลำดับขั้นตอนวิธีการแก้ปัญหา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94500" y="4819314"/>
            <a:ext cx="3540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เก็บรวบรวมจานอาหาร</a:t>
            </a: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กวาดเศษอาหารทิ้ง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ล้างจานด้วยน้ำยาล้างจาน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 ล้างจานด้วยน้ำสะอาด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นำจานไปผึ่งให้แห้ง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7" name="รูปภาพ 1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86E6C5-D5EE-4DC5-9F09-8325854824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3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/>
      <p:bldP spid="9" grpId="0"/>
      <p:bldP spid="27" grpId="0"/>
      <p:bldP spid="28" grpId="0"/>
      <p:bldP spid="2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5427</TotalTime>
  <Words>897</Words>
  <Application>Microsoft Office PowerPoint</Application>
  <PresentationFormat>กำหนดเอง</PresentationFormat>
  <Paragraphs>144</Paragraphs>
  <Slides>18</Slides>
  <Notes>17</Notes>
  <HiddenSlides>0</HiddenSlides>
  <MMClips>1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18</vt:i4>
      </vt:variant>
    </vt:vector>
  </HeadingPairs>
  <TitlesOfParts>
    <vt:vector size="25" baseType="lpstr">
      <vt:lpstr>Arial</vt:lpstr>
      <vt:lpstr>Angsana New</vt:lpstr>
      <vt:lpstr>TH Sarabun New</vt:lpstr>
      <vt:lpstr>Cordia New</vt:lpstr>
      <vt:lpstr>AngsanaUPC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Win10x64</cp:lastModifiedBy>
  <cp:revision>475</cp:revision>
  <dcterms:created xsi:type="dcterms:W3CDTF">2017-09-19T00:56:44Z</dcterms:created>
  <dcterms:modified xsi:type="dcterms:W3CDTF">2021-01-16T05:04:52Z</dcterms:modified>
</cp:coreProperties>
</file>