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307" r:id="rId2"/>
    <p:sldId id="304" r:id="rId3"/>
    <p:sldId id="306" r:id="rId4"/>
    <p:sldId id="298" r:id="rId5"/>
    <p:sldId id="301" r:id="rId6"/>
    <p:sldId id="302" r:id="rId7"/>
  </p:sldIdLst>
  <p:sldSz cx="13322300" cy="7467600"/>
  <p:notesSz cx="6858000" cy="9144000"/>
  <p:embeddedFontLst>
    <p:embeddedFont>
      <p:font typeface="Angsana New" panose="02020603050405020304" pitchFamily="18" charset="-34"/>
      <p:regular r:id="rId9"/>
      <p:bold r:id="rId10"/>
      <p:italic r:id="rId11"/>
      <p:boldItalic r:id="rId12"/>
    </p:embeddedFont>
    <p:embeddedFont>
      <p:font typeface="TH Sarabun New" panose="020B0500040200020003" pitchFamily="34" charset="-34"/>
      <p:regular r:id="rId13"/>
      <p:bold r:id="rId14"/>
      <p:italic r:id="rId15"/>
      <p:boldItalic r:id="rId16"/>
    </p:embeddedFont>
    <p:embeddedFont>
      <p:font typeface="Cordia New" panose="020B0304020202020204" pitchFamily="34" charset="-34"/>
      <p:regular r:id="rId17"/>
      <p:bold r:id="rId18"/>
      <p:italic r:id="rId19"/>
      <p:boldItalic r:id="rId20"/>
    </p:embeddedFont>
    <p:embeddedFont>
      <p:font typeface="AngsanaUPC" panose="02020603050405020304" pitchFamily="18" charset="-34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FF6600"/>
    <a:srgbClr val="FF7C80"/>
    <a:srgbClr val="FFFF9B"/>
    <a:srgbClr val="DEF6FE"/>
    <a:srgbClr val="C3EEFD"/>
    <a:srgbClr val="FFB9B9"/>
    <a:srgbClr val="FFF7F7"/>
    <a:srgbClr val="FFE5E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3" autoAdjust="0"/>
    <p:restoredTop sz="94660"/>
  </p:normalViewPr>
  <p:slideViewPr>
    <p:cSldViewPr snapToGrid="0" showGuides="1">
      <p:cViewPr>
        <p:scale>
          <a:sx n="53" d="100"/>
          <a:sy n="53" d="100"/>
        </p:scale>
        <p:origin x="-1651" y="-734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16/01/64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16/01/64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16/01/64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16/01/64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16/01/64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16/01/64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&#3627;&#3609;&#3656;&#3623;&#3618;1_&#3585;&#3634;&#3619;&#3651;&#3594;&#3657;&#3591;&#3634;&#3609;&#3648;&#3607;&#3588;&#3650;&#3609;&#3650;&#3621;&#3618;&#3637;&#3648;&#3610;&#3639;&#3657;&#3629;&#3591;&#3605;&#3657;&#3609;.pptx" TargetMode="External"/><Relationship Id="rId7" Type="http://schemas.openxmlformats.org/officeDocument/2006/relationships/hyperlink" Target="../../Slide%20PPT%20&#3623;&#3636;&#3607;&#3618;&#3634;&#3585;&#3634;&#3619;&#3588;&#3635;&#3609;&#3623;&#3603;%20&#3611;.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3627;&#3609;&#3656;&#3623;&#3618;4_&#3585;&#3634;&#3619;&#3651;&#3594;&#3657;&#3648;&#3607;&#3588;&#3650;&#3609;&#3650;&#3621;&#3618;&#3637;&#3626;&#3634;&#3619;&#3626;&#3609;&#3648;&#3607;&#3624;.pptx" TargetMode="External"/><Relationship Id="rId5" Type="http://schemas.openxmlformats.org/officeDocument/2006/relationships/hyperlink" Target="&#3627;&#3609;&#3656;&#3623;&#3618;3_&#3585;&#3634;&#3619;&#3648;&#3586;&#3637;&#3618;&#3609;&#3650;&#3611;&#3619;&#3649;&#3585;&#3619;&#3617;&#3648;&#3610;&#3639;&#3657;&#3629;&#3591;&#3605;&#3657;&#3609;.pptx" TargetMode="External"/><Relationship Id="rId4" Type="http://schemas.openxmlformats.org/officeDocument/2006/relationships/hyperlink" Target="&#3627;&#3609;&#3656;&#3623;&#3618;2_&#3585;&#3634;&#3619;&#3649;&#3585;&#3657;&#3611;&#3633;&#3597;&#3627;&#3634;&#3629;&#3618;&#3656;&#3634;&#3591;&#3648;&#3611;&#3655;&#3609;&#3586;&#3633;&#3657;&#3609;&#3605;&#3629;&#3609;.pptx" TargetMode="External"/><Relationship Id="rId9" Type="http://schemas.openxmlformats.org/officeDocument/2006/relationships/hyperlink" Target="../../Slide%20PPT_&#3623;&#3636;&#3607;&#3618;&#3634;&#3585;&#3634;&#3619;&#3588;&#3635;&#3609;&#3623;&#3603;%20&#3611;.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ngchai.cha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" t="25390" r="1910" b="26303"/>
          <a:stretch/>
        </p:blipFill>
        <p:spPr bwMode="auto">
          <a:xfrm>
            <a:off x="-6565" y="1755565"/>
            <a:ext cx="13331825" cy="482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Data 2"/>
          <p:cNvSpPr/>
          <p:nvPr/>
        </p:nvSpPr>
        <p:spPr>
          <a:xfrm>
            <a:off x="-53196" y="-11803"/>
            <a:ext cx="9022402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56" name="Flowchart: Data 2"/>
          <p:cNvSpPr/>
          <p:nvPr/>
        </p:nvSpPr>
        <p:spPr>
          <a:xfrm>
            <a:off x="-53196" y="127000"/>
            <a:ext cx="10351849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6">
              <a:lumMod val="75000"/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77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0502900" y="1034060"/>
            <a:ext cx="2767685" cy="612401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ชั้นประถมศึกษาปีที่ </a:t>
            </a:r>
            <a:r>
              <a:rPr lang="en-US" sz="32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endParaRPr lang="en-US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044973" y="1415758"/>
            <a:ext cx="4174823" cy="42773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กลุ่มสาระการ</a:t>
            </a:r>
            <a:r>
              <a:rPr lang="th-TH" sz="2000" b="1" dirty="0" smtClean="0">
                <a:latin typeface="TH Sarabun New" pitchFamily="34" charset="-34"/>
                <a:cs typeface="TH Sarabun New" pitchFamily="34" charset="-34"/>
              </a:rPr>
              <a:t>เรียนรู้วิทยาศาสตร์</a:t>
            </a:r>
            <a:endParaRPr lang="th-TH" sz="2000" b="1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65" name="สี่เหลี่ยมผืนผ้ามุมมน 64">
            <a:hlinkClick r:id="rId3" action="ppaction://hlinkpres?slideindex=1&amp;slidetitle="/>
          </p:cNvPr>
          <p:cNvSpPr/>
          <p:nvPr/>
        </p:nvSpPr>
        <p:spPr>
          <a:xfrm>
            <a:off x="1980515" y="1975057"/>
            <a:ext cx="2312088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E46C0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rgbClr val="E46C0A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en-US" sz="2100" b="1" dirty="0" smtClean="0">
                <a:solidFill>
                  <a:srgbClr val="E46C0A"/>
                </a:solidFill>
                <a:latin typeface="TH Sarabun New" pitchFamily="34" charset="-34"/>
                <a:cs typeface="TH Sarabun New" pitchFamily="34" charset="-34"/>
              </a:rPr>
              <a:t>1</a:t>
            </a:r>
            <a:endParaRPr lang="en-US" sz="2100" b="1" dirty="0">
              <a:solidFill>
                <a:srgbClr val="E46C0A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6" name="สี่เหลี่ยมผืนผ้ามุมมน 65">
            <a:hlinkClick r:id="rId4" action="ppaction://hlinkpres?slideindex=1&amp;slidetitle="/>
          </p:cNvPr>
          <p:cNvSpPr/>
          <p:nvPr/>
        </p:nvSpPr>
        <p:spPr>
          <a:xfrm>
            <a:off x="4328665" y="1975057"/>
            <a:ext cx="2312088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2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7" name="สี่เหลี่ยมผืนผ้ามุมมน 66">
            <a:hlinkClick r:id="rId5" action="ppaction://hlinkpres?slideindex=1&amp;slidetitle="/>
          </p:cNvPr>
          <p:cNvSpPr/>
          <p:nvPr/>
        </p:nvSpPr>
        <p:spPr>
          <a:xfrm>
            <a:off x="6679181" y="1976185"/>
            <a:ext cx="2312088" cy="381645"/>
          </a:xfrm>
          <a:prstGeom prst="roundRect">
            <a:avLst/>
          </a:prstGeom>
          <a:solidFill>
            <a:srgbClr val="E46C0A"/>
          </a:solidFill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en-US" sz="2100" b="1" dirty="0" smtClean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3</a:t>
            </a:r>
            <a:endParaRPr lang="en-US" sz="2100" b="1" dirty="0">
              <a:solidFill>
                <a:schemeClr val="bg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8" name="สี่เหลี่ยมผืนผ้ามุมมน 67">
            <a:hlinkClick r:id="rId6" action="ppaction://hlinkpres?slideindex=1&amp;slidetitle="/>
          </p:cNvPr>
          <p:cNvSpPr/>
          <p:nvPr/>
        </p:nvSpPr>
        <p:spPr>
          <a:xfrm>
            <a:off x="9029697" y="1975057"/>
            <a:ext cx="2312088" cy="38164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r>
              <a:rPr lang="th-TH" sz="2100" b="1" dirty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4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7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10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5" y="4211643"/>
            <a:ext cx="1317142" cy="1331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>
            <a:hlinkClick r:id="rId7" action="ppaction://hlinkfile"/>
          </p:cNvPr>
          <p:cNvSpPr txBox="1"/>
          <p:nvPr/>
        </p:nvSpPr>
        <p:spPr>
          <a:xfrm>
            <a:off x="4741629" y="5622042"/>
            <a:ext cx="3797294" cy="489290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ctr"/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Slide </a:t>
            </a:r>
            <a:r>
              <a:rPr lang="en-GB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PowerPoint</a:t>
            </a:r>
            <a:r>
              <a:rPr lang="en-US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_</a:t>
            </a:r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สื่อประกอบการ</a:t>
            </a:r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สอน</a:t>
            </a:r>
            <a:endParaRPr lang="en-US" sz="2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242300" y="127000"/>
            <a:ext cx="4977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600" b="1" dirty="0" smtClean="0">
                <a:solidFill>
                  <a:schemeClr val="accent6">
                    <a:lumMod val="7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วิทยาการคำนวณ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167572" y="2834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Slide PPT6</a:t>
            </a:r>
            <a:r>
              <a:rPr lang="th-TH" sz="1400" b="1" i="1" dirty="0" smtClean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-NEW</a:t>
            </a:r>
            <a:endParaRPr lang="th-TH" sz="1400" b="1" i="1" dirty="0">
              <a:solidFill>
                <a:schemeClr val="bg1">
                  <a:lumMod val="6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สี่เหลี่ยมผืนผ้า 1">
            <a:hlinkClick r:id="rId9" action="ppaction://hlinkfile"/>
          </p:cNvPr>
          <p:cNvSpPr/>
          <p:nvPr/>
        </p:nvSpPr>
        <p:spPr>
          <a:xfrm>
            <a:off x="4521593" y="3848100"/>
            <a:ext cx="4238320" cy="246697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5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aradon.pon\Desktop\หน้าหน่วย\วิทยาการคำนวณ ป.1\วิทยาการคำนวณ ป.1_หน่วย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r="3568"/>
          <a:stretch/>
        </p:blipFill>
        <p:spPr bwMode="auto">
          <a:xfrm>
            <a:off x="0" y="0"/>
            <a:ext cx="13322302" cy="746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สี่เหลี่ยมผืนผ้า 14"/>
          <p:cNvSpPr/>
          <p:nvPr/>
        </p:nvSpPr>
        <p:spPr>
          <a:xfrm flipV="1">
            <a:off x="7429500" y="2100665"/>
            <a:ext cx="5892802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0" name="กลุ่ม 19"/>
          <p:cNvGrpSpPr/>
          <p:nvPr/>
        </p:nvGrpSpPr>
        <p:grpSpPr>
          <a:xfrm>
            <a:off x="9708350" y="617882"/>
            <a:ext cx="3613951" cy="714916"/>
            <a:chOff x="6663500" y="188640"/>
            <a:chExt cx="2480500" cy="656556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3500" y="260648"/>
              <a:ext cx="2232647" cy="584548"/>
              <a:chOff x="6663500" y="188640"/>
              <a:chExt cx="2232647" cy="584548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500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900440" y="250281"/>
                <a:ext cx="1995707" cy="522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3100" b="1" dirty="0">
                    <a:solidFill>
                      <a:schemeClr val="bg1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หน่วยการเรียนรู้ที่ </a:t>
                </a:r>
                <a:endParaRPr lang="en-US" sz="31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468716" y="188640"/>
              <a:ext cx="495772" cy="64807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6" name="สี่เหลี่ยมผืนผ้ามุมมน 12"/>
          <p:cNvSpPr/>
          <p:nvPr/>
        </p:nvSpPr>
        <p:spPr>
          <a:xfrm>
            <a:off x="366451" y="5591174"/>
            <a:ext cx="12672424" cy="1337627"/>
          </a:xfrm>
          <a:prstGeom prst="roundRect">
            <a:avLst>
              <a:gd name="adj" fmla="val 4829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สี่เหลี่ยมผืนผ้า 13"/>
          <p:cNvSpPr/>
          <p:nvPr/>
        </p:nvSpPr>
        <p:spPr>
          <a:xfrm>
            <a:off x="0" y="5702549"/>
            <a:ext cx="13322300" cy="4021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876614" y="5712506"/>
            <a:ext cx="775321" cy="443124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b="1" dirty="0" smtClean="0">
                <a:solidFill>
                  <a:schemeClr val="bg1"/>
                </a:solidFill>
                <a:latin typeface="TH Sarabun New" panose="020B0500040200020003" pitchFamily="34" charset="-34"/>
                <a:ea typeface="AngsanaUPC" charset="0"/>
                <a:cs typeface="TH Sarabun New" panose="020B0500040200020003" pitchFamily="34" charset="-34"/>
              </a:rPr>
              <a:t>ตัวชี้วัด</a:t>
            </a:r>
            <a:endParaRPr lang="th-TH" sz="2100" b="1" dirty="0">
              <a:solidFill>
                <a:schemeClr val="bg1"/>
              </a:solidFill>
              <a:latin typeface="TH Sarabun New" panose="020B0500040200020003" pitchFamily="34" charset="-34"/>
              <a:ea typeface="AngsanaUPC" charset="0"/>
              <a:cs typeface="TH Sarabun New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5745" y="1340401"/>
            <a:ext cx="6861217" cy="104328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algn="r"/>
            <a:r>
              <a:rPr lang="th-TH" sz="6000" b="1" dirty="0" smtClean="0">
                <a:solidFill>
                  <a:schemeClr val="accent6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การเขียนโปรแกรมเบื้องต้น</a:t>
            </a:r>
            <a:endParaRPr lang="th-TH" sz="6000" b="1" dirty="0">
              <a:solidFill>
                <a:schemeClr val="accent6">
                  <a:lumMod val="50000"/>
                </a:schemeClr>
              </a:solidFill>
              <a:latin typeface="TH Sarabun New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1008" y="6293382"/>
            <a:ext cx="11977075" cy="443124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h-TH" sz="21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เขียนโปรแกรมอย่างง่ายโดยใช้ซอฟต์แวร์หรือสื่อ</a:t>
            </a:r>
            <a:endParaRPr lang="th-TH" sz="21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26153" y="437872"/>
            <a:ext cx="539679" cy="1074065"/>
          </a:xfrm>
          <a:prstGeom prst="rect">
            <a:avLst/>
          </a:prstGeom>
        </p:spPr>
        <p:txBody>
          <a:bodyPr wrap="none" lIns="118799" tIns="59399" rIns="118799" bIns="59399">
            <a:spAutoFit/>
          </a:bodyPr>
          <a:lstStyle/>
          <a:p>
            <a:pPr algn="ctr"/>
            <a:r>
              <a:rPr lang="th-TH" sz="6200" b="1" dirty="0" smtClean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endParaRPr lang="th-TH" sz="62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4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9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2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322300" cy="7437782"/>
          </a:xfrm>
          <a:prstGeom prst="rect">
            <a:avLst/>
          </a:prstGeom>
          <a:solidFill>
            <a:srgbClr val="FFF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87339"/>
            <a:ext cx="3657600" cy="1091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82798" y="22979"/>
            <a:ext cx="5356704" cy="843233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r>
              <a:rPr lang="th-TH" sz="4700" b="1" dirty="0" smtClean="0">
                <a:solidFill>
                  <a:schemeClr val="accent3">
                    <a:lumMod val="50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หลักการเขียนโปรแกรมเบื้องต้น</a:t>
            </a:r>
            <a:endParaRPr lang="en-US" sz="4700" b="1" dirty="0">
              <a:solidFill>
                <a:schemeClr val="accent3">
                  <a:lumMod val="50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82150" y="387339"/>
            <a:ext cx="3740150" cy="1091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1900" y="252668"/>
            <a:ext cx="1363761" cy="3775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85389" y="252668"/>
            <a:ext cx="1363761" cy="3775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5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0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505960" y="2124075"/>
            <a:ext cx="10310380" cy="5105400"/>
            <a:chOff x="956890" y="1247775"/>
            <a:chExt cx="10310380" cy="5105400"/>
          </a:xfrm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6226380" y="-2440565"/>
              <a:ext cx="914400" cy="9167381"/>
            </a:xfrm>
            <a:prstGeom prst="round2SameRect">
              <a:avLst>
                <a:gd name="adj1" fmla="val 39584"/>
                <a:gd name="adj2" fmla="val 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ound Same Side Corner Rectangle 75"/>
            <p:cNvSpPr/>
            <p:nvPr/>
          </p:nvSpPr>
          <p:spPr>
            <a:xfrm rot="5400000">
              <a:off x="6226380" y="-1309180"/>
              <a:ext cx="914400" cy="9167381"/>
            </a:xfrm>
            <a:prstGeom prst="round2SameRect">
              <a:avLst>
                <a:gd name="adj1" fmla="val 39584"/>
                <a:gd name="adj2" fmla="val 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 Same Side Corner Rectangle 76"/>
            <p:cNvSpPr/>
            <p:nvPr/>
          </p:nvSpPr>
          <p:spPr>
            <a:xfrm rot="5400000">
              <a:off x="6226379" y="-177794"/>
              <a:ext cx="914400" cy="9167379"/>
            </a:xfrm>
            <a:prstGeom prst="round2SameRect">
              <a:avLst>
                <a:gd name="adj1" fmla="val 39584"/>
                <a:gd name="adj2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 Same Side Corner Rectangle 77"/>
            <p:cNvSpPr/>
            <p:nvPr/>
          </p:nvSpPr>
          <p:spPr>
            <a:xfrm rot="5400000">
              <a:off x="6226379" y="953592"/>
              <a:ext cx="914400" cy="9167379"/>
            </a:xfrm>
            <a:prstGeom prst="round2SameRect">
              <a:avLst>
                <a:gd name="adj1" fmla="val 39584"/>
                <a:gd name="adj2" fmla="val 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56890" y="1247775"/>
              <a:ext cx="1143000" cy="51054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dir="600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1362847" y="1479839"/>
              <a:ext cx="331086" cy="4641273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63500" dir="600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595661" y="1820435"/>
              <a:ext cx="6283239" cy="673956"/>
            </a:xfrm>
            <a:prstGeom prst="rect">
              <a:avLst/>
            </a:prstGeom>
            <a:noFill/>
          </p:spPr>
          <p:txBody>
            <a:bodyPr wrap="none" lIns="118799" tIns="59399" rIns="118799" bIns="59399" rtlCol="0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วิเคราะห์งานหรือปัญหาที่ต้องการเขียนโปรแกรม</a:t>
              </a:r>
              <a:endParaRPr lang="en-US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595661" y="2937532"/>
              <a:ext cx="2931361" cy="673956"/>
            </a:xfrm>
            <a:prstGeom prst="rect">
              <a:avLst/>
            </a:prstGeom>
            <a:noFill/>
          </p:spPr>
          <p:txBody>
            <a:bodyPr wrap="none" lIns="118799" tIns="59399" rIns="118799" bIns="59399" rtlCol="0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เขียนผังงานโปรแกรม</a:t>
              </a:r>
              <a:endParaRPr lang="en-US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95661" y="4068917"/>
              <a:ext cx="2089784" cy="673956"/>
            </a:xfrm>
            <a:prstGeom prst="rect">
              <a:avLst/>
            </a:prstGeom>
            <a:noFill/>
          </p:spPr>
          <p:txBody>
            <a:bodyPr wrap="none" lIns="118799" tIns="59399" rIns="118799" bIns="59399" rtlCol="0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เขียนโปรแกรม</a:t>
              </a:r>
              <a:endParaRPr lang="en-US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595661" y="5200303"/>
              <a:ext cx="3580576" cy="673956"/>
            </a:xfrm>
            <a:prstGeom prst="rect">
              <a:avLst/>
            </a:prstGeom>
            <a:noFill/>
          </p:spPr>
          <p:txBody>
            <a:bodyPr wrap="none" lIns="118799" tIns="59399" rIns="118799" bIns="59399" rtlCol="0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ทดสอบและแก้ไขโปรแกรม</a:t>
              </a:r>
              <a:endParaRPr lang="en-US" b="1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pic>
          <p:nvPicPr>
            <p:cNvPr id="4" name="Picture 2" descr="C:\Users\tongchai.cha\Desktop\Tom\infor\infographic1340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937"/>
            <a:stretch/>
          </p:blipFill>
          <p:spPr bwMode="auto">
            <a:xfrm>
              <a:off x="1004515" y="1490664"/>
              <a:ext cx="1143000" cy="1109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C:\Users\tongchai.cha\Desktop\Tom\infor\infographic1340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57" b="48685"/>
            <a:stretch/>
          </p:blipFill>
          <p:spPr bwMode="auto">
            <a:xfrm>
              <a:off x="1004515" y="2667859"/>
              <a:ext cx="1143000" cy="1092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:\Users\tongchai.cha\Desktop\Tom\infor\infographic1340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8" b="25301"/>
            <a:stretch/>
          </p:blipFill>
          <p:spPr bwMode="auto">
            <a:xfrm>
              <a:off x="1004515" y="3946365"/>
              <a:ext cx="1143000" cy="1044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tongchai.cha\Desktop\Tom\infor\infographic1340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699" b="-889"/>
            <a:stretch/>
          </p:blipFill>
          <p:spPr bwMode="auto">
            <a:xfrm>
              <a:off x="1004515" y="5080080"/>
              <a:ext cx="1143000" cy="1115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TextBox 78"/>
          <p:cNvSpPr txBox="1"/>
          <p:nvPr/>
        </p:nvSpPr>
        <p:spPr>
          <a:xfrm>
            <a:off x="1275326" y="899619"/>
            <a:ext cx="10771648" cy="1227954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การเขียนโปรแกรม</a:t>
            </a:r>
            <a:r>
              <a:rPr lang="en-US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การเขียนคำสั่งให้คอมพิวเตอร์ทำงานตามลำดับ</a:t>
            </a:r>
          </a:p>
          <a:p>
            <a:pPr algn="ctr"/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คนเขียนโปรแกรมจะต้องเข้าใจภาษาโปรแกรม และระบบการทำงานของคอมพิวเตอร์</a:t>
            </a:r>
            <a:endParaRPr lang="en-US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95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322300" cy="7437782"/>
          </a:xfrm>
          <a:prstGeom prst="rect">
            <a:avLst/>
          </a:prstGeom>
          <a:solidFill>
            <a:srgbClr val="FFF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87339"/>
            <a:ext cx="3032322" cy="1091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9012" y="22979"/>
            <a:ext cx="7264277" cy="843233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r>
              <a:rPr lang="th-TH" sz="47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ซอฟต์แวร์</a:t>
            </a:r>
            <a:r>
              <a:rPr lang="th-TH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47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</a:t>
            </a:r>
            <a:r>
              <a:rPr lang="th-TH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ที่ใช้ในการ</a:t>
            </a:r>
            <a:r>
              <a:rPr lang="th-TH" sz="47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เขียนโปรแกรม</a:t>
            </a:r>
            <a:endParaRPr lang="en-US" sz="47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75678" y="387339"/>
            <a:ext cx="3146622" cy="1091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1900" y="252668"/>
            <a:ext cx="1363761" cy="3775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85389" y="252668"/>
            <a:ext cx="1363761" cy="3775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2367772" y="1026619"/>
            <a:ext cx="8888120" cy="1781952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บัตรคำสั่ง </a:t>
            </a:r>
            <a:r>
              <a:rPr lang="en-US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(Program card) </a:t>
            </a:r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บัตรที่มีรหัสของคำสั่งหรือชุดคำสั่ง</a:t>
            </a:r>
          </a:p>
          <a:p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สำหรับส่งเข้าเครื่อง</a:t>
            </a:r>
            <a:r>
              <a:rPr lang="th-TH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เพื่อประมวลผล </a:t>
            </a:r>
            <a:r>
              <a:rPr lang="en-US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(Process)</a:t>
            </a:r>
            <a:r>
              <a:rPr lang="th-TH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r>
              <a:rPr lang="th-TH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ช่วยหาวิธีพาช้างเข้าป่า โดยเขียนรหัสคำสั่งลงในแผนที่ด้วย</a:t>
            </a:r>
            <a:r>
              <a:rPr lang="th-TH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สัญลักษณ์</a:t>
            </a:r>
            <a:endParaRPr lang="en-US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73224" y="2871399"/>
            <a:ext cx="7612946" cy="4075526"/>
            <a:chOff x="2773224" y="2871399"/>
            <a:chExt cx="7612946" cy="4075526"/>
          </a:xfrm>
        </p:grpSpPr>
        <p:grpSp>
          <p:nvGrpSpPr>
            <p:cNvPr id="32" name="Group 31"/>
            <p:cNvGrpSpPr/>
            <p:nvPr/>
          </p:nvGrpSpPr>
          <p:grpSpPr>
            <a:xfrm>
              <a:off x="2773224" y="3271607"/>
              <a:ext cx="7612946" cy="3675318"/>
              <a:chOff x="2773224" y="3627207"/>
              <a:chExt cx="7612946" cy="3675318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2936131" y="3979033"/>
                <a:ext cx="7450039" cy="3323492"/>
                <a:chOff x="3358686" y="3975100"/>
                <a:chExt cx="6604928" cy="4567960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3358686" y="397510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002999" y="397510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6647312" y="397510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8291626" y="397510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3358686" y="511709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5002999" y="511709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647312" y="511709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8291626" y="511709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358686" y="625908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5002999" y="625908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6647312" y="625908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8291626" y="625908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3358686" y="740107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002999" y="740107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6647312" y="740107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291626" y="7401070"/>
                  <a:ext cx="1671988" cy="1141990"/>
                </a:xfrm>
                <a:prstGeom prst="rect">
                  <a:avLst/>
                </a:prstGeom>
                <a:grp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1026" name="Picture 2" descr="C:\Users\tongchai.cha\Desktop\Tom\infor\infographic116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7794" y="6458262"/>
                <a:ext cx="1310828" cy="844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3" descr="C:\Users\tongchai.cha\Desktop\Tom\infor\infographic116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2341" y="3627207"/>
                <a:ext cx="860259" cy="838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3" descr="C:\Users\tongchai.cha\Desktop\Tom\infor\infographic116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9472" y="3672313"/>
                <a:ext cx="860259" cy="838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3" descr="C:\Users\tongchai.cha\Desktop\Tom\infor\infographic116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0577" y="3697982"/>
                <a:ext cx="860259" cy="838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3" descr="C:\Users\tongchai.cha\Desktop\Tom\infor\infographic116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2724" y="3697982"/>
                <a:ext cx="860259" cy="838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6" name="Picture 3" descr="C:\Users\tongchai.cha\Desktop\Tom\infor\infographic116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2727" y="3724232"/>
                <a:ext cx="860259" cy="838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3" descr="C:\Users\tongchai.cha\Desktop\Tom\infor\infographic116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3224" y="3876632"/>
                <a:ext cx="860259" cy="838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8" name="Picture 3" descr="C:\Users\tongchai.cha\Desktop\Tom\infor\infographic116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1294" y="3876632"/>
                <a:ext cx="860259" cy="838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3" descr="C:\Users\tongchai.cha\Desktop\Tom\infor\infographic1164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4393" y="3924038"/>
                <a:ext cx="860259" cy="8387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Picture 4" descr="C:\Users\tongchai.cha\Desktop\Tom\infor\infographic116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97377" y="4511064"/>
                <a:ext cx="323561" cy="180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4" descr="C:\Users\tongchai.cha\Desktop\Tom\infor\infographic116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3353" y="4536733"/>
                <a:ext cx="323561" cy="180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4" name="Picture 4" descr="C:\Users\tongchai.cha\Desktop\Tom\infor\infographic116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8796" y="4536733"/>
                <a:ext cx="323561" cy="180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4" descr="C:\Users\tongchai.cha\Desktop\Tom\infor\infographic116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9736" y="4548859"/>
                <a:ext cx="323561" cy="180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6" name="Picture 4" descr="C:\Users\tongchai.cha\Desktop\Tom\infor\infographic116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522" y="4521069"/>
                <a:ext cx="323561" cy="1805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C:\Users\tongchai.cha\Desktop\Tom\infor\infographic1156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3482" y="4623682"/>
                <a:ext cx="244980" cy="135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5" descr="C:\Users\tongchai.cha\Desktop\Tom\infor\infographic1156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6302" y="4640743"/>
                <a:ext cx="244980" cy="135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5" descr="C:\Users\tongchai.cha\Desktop\Tom\infor\infographic1156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520" y="4543695"/>
                <a:ext cx="244980" cy="1353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" name="Rectangle 1"/>
            <p:cNvSpPr/>
            <p:nvPr/>
          </p:nvSpPr>
          <p:spPr>
            <a:xfrm>
              <a:off x="3503976" y="2871399"/>
              <a:ext cx="7008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400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แผนที่</a:t>
              </a:r>
              <a:endParaRPr lang="en-US" sz="2400" dirty="0"/>
            </a:p>
          </p:txBody>
        </p:sp>
      </p:grpSp>
      <p:sp>
        <p:nvSpPr>
          <p:cNvPr id="5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0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60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322300" cy="7437782"/>
          </a:xfrm>
          <a:prstGeom prst="rect">
            <a:avLst/>
          </a:prstGeom>
          <a:solidFill>
            <a:srgbClr val="FFF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87339"/>
            <a:ext cx="3032322" cy="1091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9012" y="22979"/>
            <a:ext cx="7264277" cy="843233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r>
              <a:rPr lang="th-TH" sz="47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ซอฟต์แวร์</a:t>
            </a:r>
            <a:r>
              <a:rPr lang="th-TH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47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</a:t>
            </a:r>
            <a:r>
              <a:rPr lang="th-TH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ที่ใช้ในการ</a:t>
            </a:r>
            <a:r>
              <a:rPr lang="th-TH" sz="47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เขียนโปรแกรม</a:t>
            </a:r>
            <a:endParaRPr lang="en-US" sz="47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75678" y="387339"/>
            <a:ext cx="3146622" cy="1091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1900" y="252668"/>
            <a:ext cx="1363761" cy="3775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85389" y="252668"/>
            <a:ext cx="1363761" cy="3775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078096" y="929712"/>
            <a:ext cx="3166109" cy="825096"/>
            <a:chOff x="1268096" y="1145612"/>
            <a:chExt cx="3166109" cy="825096"/>
          </a:xfrm>
        </p:grpSpPr>
        <p:sp>
          <p:nvSpPr>
            <p:cNvPr id="3" name="Rounded Rectangle 2"/>
            <p:cNvSpPr/>
            <p:nvPr/>
          </p:nvSpPr>
          <p:spPr>
            <a:xfrm>
              <a:off x="1268096" y="1145612"/>
              <a:ext cx="3166109" cy="825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16115" y="1204419"/>
              <a:ext cx="2670071" cy="766289"/>
            </a:xfrm>
            <a:prstGeom prst="rect">
              <a:avLst/>
            </a:prstGeom>
            <a:noFill/>
          </p:spPr>
          <p:txBody>
            <a:bodyPr wrap="none" lIns="118799" tIns="59399" rIns="118799" bIns="59399" rtlCol="0">
              <a:spAutoFit/>
            </a:bodyPr>
            <a:lstStyle/>
            <a:p>
              <a:r>
                <a:rPr lang="th-TH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กำหนด</a:t>
              </a:r>
              <a:r>
                <a:rPr lang="th-TH" sz="4200" b="1" dirty="0" smtClean="0">
                  <a:solidFill>
                    <a:srgbClr val="00B0F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สัญลักษณ์</a:t>
              </a:r>
              <a:endParaRPr lang="en-US" sz="42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05051" y="1928457"/>
            <a:ext cx="4318612" cy="807462"/>
            <a:chOff x="4605051" y="1928457"/>
            <a:chExt cx="4318612" cy="807462"/>
          </a:xfrm>
        </p:grpSpPr>
        <p:sp>
          <p:nvSpPr>
            <p:cNvPr id="8" name="Rounded Rectangle 7"/>
            <p:cNvSpPr/>
            <p:nvPr/>
          </p:nvSpPr>
          <p:spPr>
            <a:xfrm>
              <a:off x="4605051" y="1928457"/>
              <a:ext cx="4318612" cy="80746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55169" y="1995210"/>
              <a:ext cx="3865911" cy="673956"/>
            </a:xfrm>
            <a:prstGeom prst="rect">
              <a:avLst/>
            </a:prstGeom>
            <a:noFill/>
          </p:spPr>
          <p:txBody>
            <a:bodyPr wrap="none" lIns="118799" tIns="59399" rIns="118799" bIns="59399" rtlCol="0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แทน</a:t>
              </a:r>
              <a:r>
                <a:rPr lang="th-TH" b="1" dirty="0" smtClean="0">
                  <a:solidFill>
                    <a:srgbClr val="FF66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b="1" dirty="0" smtClean="0">
                  <a:solidFill>
                    <a:schemeClr val="tx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การเคลื่อนที่ไปด้านซ้าย</a:t>
              </a:r>
              <a:endParaRPr lang="en-US" sz="3200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05051" y="2976224"/>
            <a:ext cx="4318612" cy="807462"/>
            <a:chOff x="4605051" y="2976224"/>
            <a:chExt cx="4318612" cy="807462"/>
          </a:xfrm>
        </p:grpSpPr>
        <p:sp>
          <p:nvSpPr>
            <p:cNvPr id="79" name="Rounded Rectangle 78"/>
            <p:cNvSpPr/>
            <p:nvPr/>
          </p:nvSpPr>
          <p:spPr>
            <a:xfrm>
              <a:off x="4605051" y="2976224"/>
              <a:ext cx="4318612" cy="80746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055169" y="3042977"/>
              <a:ext cx="3809806" cy="673956"/>
            </a:xfrm>
            <a:prstGeom prst="rect">
              <a:avLst/>
            </a:prstGeom>
            <a:noFill/>
          </p:spPr>
          <p:txBody>
            <a:bodyPr wrap="none" lIns="118799" tIns="59399" rIns="118799" bIns="59399" rtlCol="0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แทน</a:t>
              </a:r>
              <a:r>
                <a:rPr lang="th-TH" b="1" dirty="0" smtClean="0">
                  <a:solidFill>
                    <a:srgbClr val="FF66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b="1" dirty="0" smtClean="0">
                  <a:solidFill>
                    <a:schemeClr val="tx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การเคลื่อนที่ขึ้นด้านบน</a:t>
              </a:r>
              <a:endParaRPr lang="en-US" sz="3200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05051" y="4023991"/>
            <a:ext cx="4318612" cy="807462"/>
            <a:chOff x="4605051" y="4023991"/>
            <a:chExt cx="4318612" cy="807462"/>
          </a:xfrm>
        </p:grpSpPr>
        <p:sp>
          <p:nvSpPr>
            <p:cNvPr id="83" name="Rounded Rectangle 82"/>
            <p:cNvSpPr/>
            <p:nvPr/>
          </p:nvSpPr>
          <p:spPr>
            <a:xfrm>
              <a:off x="4605051" y="4023991"/>
              <a:ext cx="4318612" cy="80746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055169" y="4090744"/>
              <a:ext cx="3301654" cy="673956"/>
            </a:xfrm>
            <a:prstGeom prst="rect">
              <a:avLst/>
            </a:prstGeom>
            <a:noFill/>
          </p:spPr>
          <p:txBody>
            <a:bodyPr wrap="none" lIns="118799" tIns="59399" rIns="118799" bIns="59399" rtlCol="0">
              <a:spAutoFit/>
            </a:bodyPr>
            <a:lstStyle/>
            <a:p>
              <a:r>
                <a:rPr lang="th-TH" b="1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แทน</a:t>
              </a:r>
              <a:r>
                <a:rPr lang="th-TH" b="1" dirty="0" smtClean="0">
                  <a:solidFill>
                    <a:srgbClr val="FF660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b="1" dirty="0" smtClean="0">
                  <a:solidFill>
                    <a:schemeClr val="tx2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ช้างเข้าป่าได้สำเร็จ</a:t>
              </a:r>
              <a:endParaRPr lang="en-US" sz="3200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28512" y="1822389"/>
            <a:ext cx="1019599" cy="1019599"/>
            <a:chOff x="3928512" y="1822389"/>
            <a:chExt cx="1019599" cy="1019599"/>
          </a:xfrm>
        </p:grpSpPr>
        <p:sp>
          <p:nvSpPr>
            <p:cNvPr id="2" name="Oval 1"/>
            <p:cNvSpPr/>
            <p:nvPr/>
          </p:nvSpPr>
          <p:spPr>
            <a:xfrm>
              <a:off x="3928512" y="1822389"/>
              <a:ext cx="1019599" cy="101959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Arrow 26"/>
            <p:cNvSpPr/>
            <p:nvPr/>
          </p:nvSpPr>
          <p:spPr>
            <a:xfrm>
              <a:off x="4142808" y="2082187"/>
              <a:ext cx="539827" cy="451692"/>
            </a:xfrm>
            <a:prstGeom prst="leftArrow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28512" y="2870156"/>
            <a:ext cx="1019599" cy="1019599"/>
            <a:chOff x="3928512" y="2870156"/>
            <a:chExt cx="1019599" cy="1019599"/>
          </a:xfrm>
        </p:grpSpPr>
        <p:sp>
          <p:nvSpPr>
            <p:cNvPr id="80" name="Oval 79"/>
            <p:cNvSpPr/>
            <p:nvPr/>
          </p:nvSpPr>
          <p:spPr>
            <a:xfrm>
              <a:off x="3928512" y="2870156"/>
              <a:ext cx="1019599" cy="101959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Left Arrow 85"/>
            <p:cNvSpPr/>
            <p:nvPr/>
          </p:nvSpPr>
          <p:spPr>
            <a:xfrm rot="5400000">
              <a:off x="4186876" y="3087045"/>
              <a:ext cx="539827" cy="451692"/>
            </a:xfrm>
            <a:prstGeom prst="leftArrow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28512" y="3917923"/>
            <a:ext cx="1019599" cy="1019599"/>
            <a:chOff x="3928512" y="3917923"/>
            <a:chExt cx="1019599" cy="1019599"/>
          </a:xfrm>
        </p:grpSpPr>
        <p:sp>
          <p:nvSpPr>
            <p:cNvPr id="84" name="Oval 83"/>
            <p:cNvSpPr/>
            <p:nvPr/>
          </p:nvSpPr>
          <p:spPr>
            <a:xfrm>
              <a:off x="3928512" y="3917923"/>
              <a:ext cx="1019599" cy="101959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4224969" y="4195901"/>
              <a:ext cx="463641" cy="463641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72515" y="5025232"/>
            <a:ext cx="8177270" cy="2251892"/>
            <a:chOff x="1652530" y="5050632"/>
            <a:chExt cx="8177270" cy="2251892"/>
          </a:xfrm>
        </p:grpSpPr>
        <p:sp>
          <p:nvSpPr>
            <p:cNvPr id="14" name="Rounded Rectangle 13"/>
            <p:cNvSpPr/>
            <p:nvPr/>
          </p:nvSpPr>
          <p:spPr>
            <a:xfrm>
              <a:off x="1652530" y="5113794"/>
              <a:ext cx="8177270" cy="2188730"/>
            </a:xfrm>
            <a:prstGeom prst="roundRect">
              <a:avLst>
                <a:gd name="adj" fmla="val 10574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595660" y="5578785"/>
              <a:ext cx="3668742" cy="550845"/>
            </a:xfrm>
            <a:prstGeom prst="rect">
              <a:avLst/>
            </a:prstGeom>
            <a:noFill/>
          </p:spPr>
          <p:txBody>
            <a:bodyPr wrap="none" lIns="118799" tIns="59399" rIns="118799" bIns="59399" rtlCol="0">
              <a:spAutoFit/>
            </a:bodyPr>
            <a:lstStyle/>
            <a:p>
              <a:r>
                <a:rPr lang="th-TH" sz="28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  <a:r>
                <a:rPr lang="en-US" sz="28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 </a:t>
              </a:r>
              <a:r>
                <a:rPr lang="th-TH" sz="28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เดินไปด้านซ้าย 3 หน่วย แทนด้วย</a:t>
              </a:r>
              <a:endParaRPr lang="en-US" sz="2400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595660" y="6125398"/>
              <a:ext cx="3631872" cy="550845"/>
            </a:xfrm>
            <a:prstGeom prst="rect">
              <a:avLst/>
            </a:prstGeom>
            <a:noFill/>
          </p:spPr>
          <p:txBody>
            <a:bodyPr wrap="none" lIns="118799" tIns="59399" rIns="118799" bIns="59399" rtlCol="0">
              <a:spAutoFit/>
            </a:bodyPr>
            <a:lstStyle/>
            <a:p>
              <a:r>
                <a:rPr lang="th-TH" sz="28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  <a:r>
                <a:rPr lang="en-US" sz="28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 </a:t>
              </a:r>
              <a:r>
                <a:rPr lang="th-TH" sz="28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เดินขึ้นด้านบน 3 หน่วย แทนด้วย</a:t>
              </a:r>
              <a:endParaRPr lang="en-US" sz="2400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595660" y="6669273"/>
              <a:ext cx="3171811" cy="550845"/>
            </a:xfrm>
            <a:prstGeom prst="rect">
              <a:avLst/>
            </a:prstGeom>
            <a:noFill/>
          </p:spPr>
          <p:txBody>
            <a:bodyPr wrap="none" lIns="118799" tIns="59399" rIns="118799" bIns="59399" rtlCol="0">
              <a:spAutoFit/>
            </a:bodyPr>
            <a:lstStyle/>
            <a:p>
              <a:r>
                <a:rPr lang="th-TH" sz="28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3</a:t>
              </a:r>
              <a:r>
                <a:rPr lang="en-US" sz="28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) </a:t>
              </a:r>
              <a:r>
                <a:rPr lang="th-TH" sz="28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ช้างเข้าป่าได้สำเร็จ แทนด้วย</a:t>
              </a:r>
              <a:endParaRPr lang="en-US" sz="2400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4" name="Isosceles Triangle 93"/>
            <p:cNvSpPr/>
            <p:nvPr/>
          </p:nvSpPr>
          <p:spPr>
            <a:xfrm>
              <a:off x="2963112" y="5050632"/>
              <a:ext cx="62220" cy="5363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1831181" y="5053013"/>
              <a:ext cx="62220" cy="53638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Document 29"/>
            <p:cNvSpPr/>
            <p:nvPr/>
          </p:nvSpPr>
          <p:spPr>
            <a:xfrm>
              <a:off x="1856674" y="5053013"/>
              <a:ext cx="1142409" cy="582129"/>
            </a:xfrm>
            <a:prstGeom prst="flowChartDocumen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856674" y="5113794"/>
              <a:ext cx="1142409" cy="550845"/>
            </a:xfrm>
            <a:prstGeom prst="rect">
              <a:avLst/>
            </a:prstGeom>
            <a:noFill/>
          </p:spPr>
          <p:txBody>
            <a:bodyPr wrap="none" lIns="118799" tIns="59399" rIns="118799" bIns="59399" rtlCol="0">
              <a:spAutoFit/>
            </a:bodyPr>
            <a:lstStyle/>
            <a:p>
              <a:r>
                <a:rPr lang="th-TH" sz="2800" dirty="0" smtClean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รหัสคำสั่ง</a:t>
              </a:r>
              <a:endParaRPr lang="en-US" sz="2400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8" name="Left Arrow 97"/>
            <p:cNvSpPr/>
            <p:nvPr/>
          </p:nvSpPr>
          <p:spPr>
            <a:xfrm>
              <a:off x="6808114" y="5648893"/>
              <a:ext cx="490752" cy="410629"/>
            </a:xfrm>
            <a:prstGeom prst="leftArrow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Left Arrow 98"/>
            <p:cNvSpPr/>
            <p:nvPr/>
          </p:nvSpPr>
          <p:spPr>
            <a:xfrm>
              <a:off x="7742672" y="5648893"/>
              <a:ext cx="490752" cy="410629"/>
            </a:xfrm>
            <a:prstGeom prst="leftArrow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Left Arrow 99"/>
            <p:cNvSpPr/>
            <p:nvPr/>
          </p:nvSpPr>
          <p:spPr>
            <a:xfrm>
              <a:off x="8678286" y="5648893"/>
              <a:ext cx="490752" cy="410629"/>
            </a:xfrm>
            <a:prstGeom prst="leftArrow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Left Arrow 100"/>
            <p:cNvSpPr/>
            <p:nvPr/>
          </p:nvSpPr>
          <p:spPr>
            <a:xfrm rot="5400000">
              <a:off x="6808114" y="6195506"/>
              <a:ext cx="490752" cy="410629"/>
            </a:xfrm>
            <a:prstGeom prst="leftArrow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Left Arrow 101"/>
            <p:cNvSpPr/>
            <p:nvPr/>
          </p:nvSpPr>
          <p:spPr>
            <a:xfrm rot="5400000">
              <a:off x="7742672" y="6195506"/>
              <a:ext cx="490752" cy="410629"/>
            </a:xfrm>
            <a:prstGeom prst="leftArrow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Left Arrow 102"/>
            <p:cNvSpPr/>
            <p:nvPr/>
          </p:nvSpPr>
          <p:spPr>
            <a:xfrm rot="5400000">
              <a:off x="8678286" y="6195506"/>
              <a:ext cx="490752" cy="410629"/>
            </a:xfrm>
            <a:prstGeom prst="leftArrow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6842744" y="6733949"/>
              <a:ext cx="421492" cy="421492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2" name="รูปภาพ 1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6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3322300" cy="7437782"/>
          </a:xfrm>
          <a:prstGeom prst="rect">
            <a:avLst/>
          </a:prstGeom>
          <a:solidFill>
            <a:srgbClr val="FFF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87339"/>
            <a:ext cx="3032322" cy="1091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9012" y="22979"/>
            <a:ext cx="7264277" cy="843233"/>
          </a:xfrm>
          <a:prstGeom prst="rect">
            <a:avLst/>
          </a:prstGeom>
          <a:noFill/>
        </p:spPr>
        <p:txBody>
          <a:bodyPr wrap="none" lIns="118799" tIns="59399" rIns="118799" bIns="59399" rtlCol="0">
            <a:spAutoFit/>
          </a:bodyPr>
          <a:lstStyle/>
          <a:p>
            <a:r>
              <a:rPr lang="th-TH" sz="47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ซอฟต์แวร์</a:t>
            </a:r>
            <a:r>
              <a:rPr lang="th-TH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sz="4700" b="1" dirty="0" smtClean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</a:t>
            </a:r>
            <a:r>
              <a:rPr lang="th-TH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ที่ใช้ในการ</a:t>
            </a:r>
            <a:r>
              <a:rPr lang="th-TH" sz="4700" b="1" dirty="0" smtClean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เขียนโปรแกรม</a:t>
            </a:r>
            <a:endParaRPr lang="en-US" sz="4700" b="1" dirty="0">
              <a:solidFill>
                <a:srgbClr val="7030A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75678" y="387339"/>
            <a:ext cx="3146622" cy="1091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31900" y="252668"/>
            <a:ext cx="1363761" cy="3775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585389" y="252668"/>
            <a:ext cx="1363761" cy="3775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078096" y="929712"/>
            <a:ext cx="3166109" cy="825096"/>
            <a:chOff x="1268096" y="1145612"/>
            <a:chExt cx="3166109" cy="825096"/>
          </a:xfrm>
        </p:grpSpPr>
        <p:sp>
          <p:nvSpPr>
            <p:cNvPr id="3" name="Rounded Rectangle 2"/>
            <p:cNvSpPr/>
            <p:nvPr/>
          </p:nvSpPr>
          <p:spPr>
            <a:xfrm>
              <a:off x="1268096" y="1145612"/>
              <a:ext cx="3166109" cy="82509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12721" y="1204419"/>
              <a:ext cx="2876859" cy="766289"/>
            </a:xfrm>
            <a:prstGeom prst="rect">
              <a:avLst/>
            </a:prstGeom>
            <a:noFill/>
          </p:spPr>
          <p:txBody>
            <a:bodyPr wrap="none" lIns="118799" tIns="59399" rIns="118799" bIns="59399" rtlCol="0">
              <a:spAutoFit/>
            </a:bodyPr>
            <a:lstStyle/>
            <a:p>
              <a:r>
                <a:rPr lang="th-TH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ดังนั้น</a:t>
              </a:r>
              <a:r>
                <a:rPr lang="th-TH" sz="4200" b="1" dirty="0" smtClean="0">
                  <a:solidFill>
                    <a:srgbClr val="7030A0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รหัสคำสั่ง </a:t>
              </a:r>
              <a:r>
                <a:rPr lang="th-TH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คือ</a:t>
              </a:r>
              <a:endParaRPr lang="en-US" sz="4200" b="1" dirty="0">
                <a:solidFill>
                  <a:srgbClr val="00B0F0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936131" y="3471033"/>
            <a:ext cx="7450039" cy="3323492"/>
            <a:chOff x="3358686" y="3975100"/>
            <a:chExt cx="6604928" cy="456796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0" name="Rectangle 69"/>
            <p:cNvSpPr/>
            <p:nvPr/>
          </p:nvSpPr>
          <p:spPr>
            <a:xfrm>
              <a:off x="3358686" y="397510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002999" y="397510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647312" y="397510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291626" y="397510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358686" y="511709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002999" y="511709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647312" y="511709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291626" y="511709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358686" y="625908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5002999" y="625908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6647312" y="625908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8291626" y="625908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358686" y="740107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002999" y="740107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647312" y="740107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291626" y="7401070"/>
              <a:ext cx="1671988" cy="114199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3" descr="C:\Users\tongchai.cha\Desktop\Tom\infor\infographic11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41" y="3119207"/>
            <a:ext cx="860259" cy="8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tongchai.cha\Desktop\Tom\infor\infographic11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472" y="3164313"/>
            <a:ext cx="860259" cy="8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tongchai.cha\Desktop\Tom\infor\infographic11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77" y="3189982"/>
            <a:ext cx="860259" cy="8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tongchai.cha\Desktop\Tom\infor\infographic11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24" y="3189982"/>
            <a:ext cx="860259" cy="8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tongchai.cha\Desktop\Tom\infor\infographic11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27" y="3216232"/>
            <a:ext cx="860259" cy="8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tongchai.cha\Desktop\Tom\infor\infographic11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224" y="3368632"/>
            <a:ext cx="860259" cy="8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tongchai.cha\Desktop\Tom\infor\infographic11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94" y="3368632"/>
            <a:ext cx="860259" cy="8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tongchai.cha\Desktop\Tom\infor\infographic11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93" y="3416038"/>
            <a:ext cx="860259" cy="8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tongchai.cha\Desktop\Tom\infor\infographic11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77" y="4003064"/>
            <a:ext cx="323561" cy="1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tongchai.cha\Desktop\Tom\infor\infographic11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53" y="4028733"/>
            <a:ext cx="323561" cy="1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:\Users\tongchai.cha\Desktop\Tom\infor\infographic11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96" y="4028733"/>
            <a:ext cx="323561" cy="1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C:\Users\tongchai.cha\Desktop\Tom\infor\infographic11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36" y="4040859"/>
            <a:ext cx="323561" cy="1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C:\Users\tongchai.cha\Desktop\Tom\infor\infographic116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22" y="4013069"/>
            <a:ext cx="323561" cy="1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" descr="C:\Users\tongchai.cha\Desktop\Tom\infor\infographic11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482" y="4115682"/>
            <a:ext cx="244980" cy="13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" descr="C:\Users\tongchai.cha\Desktop\Tom\infor\infographic11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02" y="4132743"/>
            <a:ext cx="244980" cy="13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tongchai.cha\Desktop\Tom\infor\infographic11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20" y="4035695"/>
            <a:ext cx="244980" cy="13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Left Arrow 108"/>
          <p:cNvSpPr/>
          <p:nvPr/>
        </p:nvSpPr>
        <p:spPr>
          <a:xfrm>
            <a:off x="7243560" y="6036506"/>
            <a:ext cx="689885" cy="577250"/>
          </a:xfrm>
          <a:prstGeom prst="lef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Left Arrow 109"/>
          <p:cNvSpPr/>
          <p:nvPr/>
        </p:nvSpPr>
        <p:spPr>
          <a:xfrm>
            <a:off x="5307566" y="6083768"/>
            <a:ext cx="689885" cy="577250"/>
          </a:xfrm>
          <a:prstGeom prst="lef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Left Arrow 110"/>
          <p:cNvSpPr/>
          <p:nvPr/>
        </p:nvSpPr>
        <p:spPr>
          <a:xfrm>
            <a:off x="3461839" y="6093523"/>
            <a:ext cx="689885" cy="577250"/>
          </a:xfrm>
          <a:prstGeom prst="lef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Left Arrow 111"/>
          <p:cNvSpPr/>
          <p:nvPr/>
        </p:nvSpPr>
        <p:spPr>
          <a:xfrm rot="5400000">
            <a:off x="3461839" y="5259590"/>
            <a:ext cx="689885" cy="577250"/>
          </a:xfrm>
          <a:prstGeom prst="lef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Left Arrow 112"/>
          <p:cNvSpPr/>
          <p:nvPr/>
        </p:nvSpPr>
        <p:spPr>
          <a:xfrm rot="5400000">
            <a:off x="3461839" y="4400958"/>
            <a:ext cx="689885" cy="577250"/>
          </a:xfrm>
          <a:prstGeom prst="lef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Left Arrow 113"/>
          <p:cNvSpPr/>
          <p:nvPr/>
        </p:nvSpPr>
        <p:spPr>
          <a:xfrm rot="5400000">
            <a:off x="3461839" y="3575758"/>
            <a:ext cx="689885" cy="577250"/>
          </a:xfrm>
          <a:prstGeom prst="lef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201516" y="3739360"/>
            <a:ext cx="421492" cy="42149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Left Arrow 115"/>
          <p:cNvSpPr/>
          <p:nvPr/>
        </p:nvSpPr>
        <p:spPr>
          <a:xfrm>
            <a:off x="3365888" y="2125607"/>
            <a:ext cx="689885" cy="577250"/>
          </a:xfrm>
          <a:prstGeom prst="lef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Left Arrow 116"/>
          <p:cNvSpPr/>
          <p:nvPr/>
        </p:nvSpPr>
        <p:spPr>
          <a:xfrm>
            <a:off x="4416121" y="2125607"/>
            <a:ext cx="689885" cy="577250"/>
          </a:xfrm>
          <a:prstGeom prst="lef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Left Arrow 117"/>
          <p:cNvSpPr/>
          <p:nvPr/>
        </p:nvSpPr>
        <p:spPr>
          <a:xfrm>
            <a:off x="5466354" y="2125607"/>
            <a:ext cx="689885" cy="577250"/>
          </a:xfrm>
          <a:prstGeom prst="lef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Left Arrow 118"/>
          <p:cNvSpPr/>
          <p:nvPr/>
        </p:nvSpPr>
        <p:spPr>
          <a:xfrm rot="5400000">
            <a:off x="6460269" y="2125607"/>
            <a:ext cx="689885" cy="577250"/>
          </a:xfrm>
          <a:prstGeom prst="lef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Left Arrow 119"/>
          <p:cNvSpPr/>
          <p:nvPr/>
        </p:nvSpPr>
        <p:spPr>
          <a:xfrm rot="5400000">
            <a:off x="7397867" y="2125607"/>
            <a:ext cx="689885" cy="577250"/>
          </a:xfrm>
          <a:prstGeom prst="lef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Left Arrow 120"/>
          <p:cNvSpPr/>
          <p:nvPr/>
        </p:nvSpPr>
        <p:spPr>
          <a:xfrm rot="5400000">
            <a:off x="8335465" y="2125607"/>
            <a:ext cx="689885" cy="577250"/>
          </a:xfrm>
          <a:prstGeom prst="lef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9329379" y="2203486"/>
            <a:ext cx="421492" cy="421492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2" descr="C:\Users\tongchai.cha\Desktop\Tom\infor\infographic116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794" y="5950262"/>
            <a:ext cx="1310828" cy="84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/>
          <p:cNvSpPr/>
          <p:nvPr/>
        </p:nvSpPr>
        <p:spPr>
          <a:xfrm>
            <a:off x="3503976" y="2871399"/>
            <a:ext cx="700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แผนที่</a:t>
            </a:r>
            <a:endParaRPr lang="en-US" sz="2400" dirty="0"/>
          </a:p>
        </p:txBody>
      </p:sp>
      <p:sp>
        <p:nvSpPr>
          <p:cNvPr id="79" name="Oval 78"/>
          <p:cNvSpPr/>
          <p:nvPr/>
        </p:nvSpPr>
        <p:spPr>
          <a:xfrm>
            <a:off x="406400" y="1181100"/>
            <a:ext cx="292100" cy="2921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สี่เหลี่ยมผืนผ้า 39"/>
          <p:cNvSpPr/>
          <p:nvPr/>
        </p:nvSpPr>
        <p:spPr>
          <a:xfrm>
            <a:off x="787015" y="7351481"/>
            <a:ext cx="12016966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3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09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75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7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4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34 -0.00468 L -0.33889 -0.00128 C -0.43363 -0.00128 -0.42302 -0.08908 -0.42302 -0.17177 L -0.42302 -0.35715 " pathEditMode="relative" rAng="0" ptsTypes="FfFF">
                                      <p:cBhvr>
                                        <p:cTn id="6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20" y="-17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231</Words>
  <Application>Microsoft Office PowerPoint</Application>
  <PresentationFormat>กำหนดเอง</PresentationFormat>
  <Paragraphs>39</Paragraphs>
  <Slides>6</Slides>
  <Notes>1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13" baseType="lpstr">
      <vt:lpstr>Arial</vt:lpstr>
      <vt:lpstr>Angsana New</vt:lpstr>
      <vt:lpstr>TH Sarabun New</vt:lpstr>
      <vt:lpstr>Cordia New</vt:lpstr>
      <vt:lpstr>AngsanaUPC</vt:lpstr>
      <vt:lpstr>Calibri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Win10x64</cp:lastModifiedBy>
  <cp:revision>202</cp:revision>
  <dcterms:created xsi:type="dcterms:W3CDTF">2017-09-19T00:56:44Z</dcterms:created>
  <dcterms:modified xsi:type="dcterms:W3CDTF">2021-01-16T04:57:51Z</dcterms:modified>
</cp:coreProperties>
</file>